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drawings/drawing1.xml" ContentType="application/vnd.openxmlformats-officedocument.drawingml.chartshapes+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8" r:id="rId2"/>
    <p:sldId id="327" r:id="rId3"/>
    <p:sldId id="280" r:id="rId4"/>
    <p:sldId id="258" r:id="rId5"/>
    <p:sldId id="269" r:id="rId6"/>
    <p:sldId id="320" r:id="rId7"/>
    <p:sldId id="339" r:id="rId8"/>
    <p:sldId id="346" r:id="rId9"/>
    <p:sldId id="326" r:id="rId10"/>
    <p:sldId id="372" r:id="rId11"/>
    <p:sldId id="370" r:id="rId12"/>
    <p:sldId id="265" r:id="rId13"/>
    <p:sldId id="313" r:id="rId14"/>
    <p:sldId id="371" r:id="rId15"/>
    <p:sldId id="288" r:id="rId16"/>
    <p:sldId id="287" r:id="rId17"/>
  </p:sldIdLst>
  <p:sldSz cx="9144000" cy="6858000" type="screen4x3"/>
  <p:notesSz cx="6797675" cy="9928225"/>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705" autoAdjust="0"/>
  </p:normalViewPr>
  <p:slideViewPr>
    <p:cSldViewPr>
      <p:cViewPr varScale="1">
        <p:scale>
          <a:sx n="84" d="100"/>
          <a:sy n="84" d="100"/>
        </p:scale>
        <p:origin x="1426" y="77"/>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90" d="100"/>
        <a:sy n="90" d="100"/>
      </p:scale>
      <p:origin x="0" y="119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iskalatian.PLIAS\OneDrive%20-%20PAPOUTSANIS%20SA\pap\Investor%20Relations\PRESENTATIONS\data%20bank%202.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iskalatian.PLIAS\OneDrive%20-%20PAPOUTSANIS%20SA\pap\Investor%20Relations\PRESENTATIONS\data%20bank%202.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iskalatian.PLIAS\OneDrive%20-%20PAPOUTSANIS%20SA\pap\Investor%20Relations\PRESENTATIONS\data%20bank%202.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iskalatian\OneDrive%20-%20PAPOUTSANIS%20SA\pap\Investor%20Relations\PRESENTATIONS\data%20bank%202.xlsx"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iskalatian\OneDrive%20-%20PAPOUTSANIS%20SA\pap\Investor%20Relations\PRESENTATIONS\data%20bank%202.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iskalatian\OneDrive%20-%20PAPOUTSANIS%20SA\pap\Investor%20Relations\PRESENTATIONS\data%20bank%202.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iskalatian\OneDrive%20-%20PAPOUTSANIS%20SA\pap\Investor%20Relations\PRESENTATIONS\data%20bank%202.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iskalatian\OneDrive%20-%20PAPOUTSANIS%20SA\pap\Investor%20Relations\PRESENTATIONS\data%20bank%20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200" b="1" i="0" baseline="0">
                <a:effectLst/>
              </a:rPr>
              <a:t>Gross Profit &amp; Gross Profit margin</a:t>
            </a:r>
            <a:endParaRPr lang="el-GR" sz="1200">
              <a:effectLst/>
            </a:endParaRPr>
          </a:p>
        </c:rich>
      </c:tx>
      <c:overlay val="1"/>
    </c:title>
    <c:autoTitleDeleted val="0"/>
    <c:plotArea>
      <c:layout>
        <c:manualLayout>
          <c:layoutTarget val="inner"/>
          <c:xMode val="edge"/>
          <c:yMode val="edge"/>
          <c:x val="0.10716907261592301"/>
          <c:y val="0.21343759113444152"/>
          <c:w val="0.76649518810148731"/>
          <c:h val="0.55908756197142029"/>
        </c:manualLayout>
      </c:layout>
      <c:barChart>
        <c:barDir val="col"/>
        <c:grouping val="clustered"/>
        <c:varyColors val="0"/>
        <c:ser>
          <c:idx val="0"/>
          <c:order val="0"/>
          <c:tx>
            <c:strRef>
              <c:f>'P&amp;L'!$A$4</c:f>
              <c:strCache>
                <c:ptCount val="1"/>
                <c:pt idx="0">
                  <c:v>Gross Profit</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('P&amp;L'!$E$1:$I$1,'P&amp;L'!$J$1,'P&amp;L'!$K$1,'P&amp;L'!$L$1)</c:f>
              <c:numCache>
                <c:formatCode>General</c:formatCode>
                <c:ptCount val="8"/>
                <c:pt idx="0">
                  <c:v>2012</c:v>
                </c:pt>
                <c:pt idx="1">
                  <c:v>2013</c:v>
                </c:pt>
                <c:pt idx="2">
                  <c:v>2014</c:v>
                </c:pt>
                <c:pt idx="3">
                  <c:v>2015</c:v>
                </c:pt>
                <c:pt idx="4">
                  <c:v>2016</c:v>
                </c:pt>
                <c:pt idx="5">
                  <c:v>2017</c:v>
                </c:pt>
                <c:pt idx="6">
                  <c:v>2018</c:v>
                </c:pt>
                <c:pt idx="7">
                  <c:v>2019</c:v>
                </c:pt>
              </c:numCache>
            </c:numRef>
          </c:cat>
          <c:val>
            <c:numRef>
              <c:f>('P&amp;L'!$E$4:$I$4,'P&amp;L'!$J$4,'P&amp;L'!$K$4,'P&amp;L'!$L$4)</c:f>
              <c:numCache>
                <c:formatCode>#,##0</c:formatCode>
                <c:ptCount val="8"/>
                <c:pt idx="0">
                  <c:v>2665</c:v>
                </c:pt>
                <c:pt idx="1">
                  <c:v>3538</c:v>
                </c:pt>
                <c:pt idx="2">
                  <c:v>3939</c:v>
                </c:pt>
                <c:pt idx="3">
                  <c:v>4029</c:v>
                </c:pt>
                <c:pt idx="4">
                  <c:v>4975</c:v>
                </c:pt>
                <c:pt idx="5">
                  <c:v>5830</c:v>
                </c:pt>
                <c:pt idx="6">
                  <c:v>6709</c:v>
                </c:pt>
                <c:pt idx="7">
                  <c:v>8810</c:v>
                </c:pt>
              </c:numCache>
            </c:numRef>
          </c:val>
        </c:ser>
        <c:dLbls>
          <c:showLegendKey val="0"/>
          <c:showVal val="0"/>
          <c:showCatName val="0"/>
          <c:showSerName val="0"/>
          <c:showPercent val="0"/>
          <c:showBubbleSize val="0"/>
        </c:dLbls>
        <c:gapWidth val="150"/>
        <c:axId val="-106212000"/>
        <c:axId val="-106218528"/>
      </c:barChart>
      <c:lineChart>
        <c:grouping val="standard"/>
        <c:varyColors val="0"/>
        <c:ser>
          <c:idx val="1"/>
          <c:order val="1"/>
          <c:tx>
            <c:strRef>
              <c:f>'P&amp;L'!$A$13</c:f>
              <c:strCache>
                <c:ptCount val="1"/>
                <c:pt idx="0">
                  <c:v>Gross Profit margin</c:v>
                </c:pt>
              </c:strCache>
            </c:strRef>
          </c:tx>
          <c:cat>
            <c:numRef>
              <c:f>('P&amp;L'!$E$1:$I$1,'P&amp;L'!$J$1,'P&amp;L'!$K$1,'P&amp;L'!$L$1)</c:f>
              <c:numCache>
                <c:formatCode>General</c:formatCode>
                <c:ptCount val="8"/>
                <c:pt idx="0">
                  <c:v>2012</c:v>
                </c:pt>
                <c:pt idx="1">
                  <c:v>2013</c:v>
                </c:pt>
                <c:pt idx="2">
                  <c:v>2014</c:v>
                </c:pt>
                <c:pt idx="3">
                  <c:v>2015</c:v>
                </c:pt>
                <c:pt idx="4">
                  <c:v>2016</c:v>
                </c:pt>
                <c:pt idx="5">
                  <c:v>2017</c:v>
                </c:pt>
                <c:pt idx="6">
                  <c:v>2018</c:v>
                </c:pt>
                <c:pt idx="7">
                  <c:v>2019</c:v>
                </c:pt>
              </c:numCache>
            </c:numRef>
          </c:cat>
          <c:val>
            <c:numRef>
              <c:f>('P&amp;L'!$E$13:$I$13,'P&amp;L'!$J$13,'P&amp;L'!$K$13,'P&amp;L'!$L$13)</c:f>
              <c:numCache>
                <c:formatCode>0%</c:formatCode>
                <c:ptCount val="8"/>
                <c:pt idx="0">
                  <c:v>0.17497209638237804</c:v>
                </c:pt>
                <c:pt idx="1">
                  <c:v>0.22069739878984468</c:v>
                </c:pt>
                <c:pt idx="2">
                  <c:v>0.22941176470588234</c:v>
                </c:pt>
                <c:pt idx="3">
                  <c:v>0.25803765851159216</c:v>
                </c:pt>
                <c:pt idx="4">
                  <c:v>0.27589840283939665</c:v>
                </c:pt>
                <c:pt idx="5">
                  <c:v>0.28062575210589652</c:v>
                </c:pt>
                <c:pt idx="6">
                  <c:v>0.2767625097974506</c:v>
                </c:pt>
                <c:pt idx="7">
                  <c:v>0.28727948609254245</c:v>
                </c:pt>
              </c:numCache>
            </c:numRef>
          </c:val>
          <c:smooth val="0"/>
        </c:ser>
        <c:dLbls>
          <c:showLegendKey val="0"/>
          <c:showVal val="0"/>
          <c:showCatName val="0"/>
          <c:showSerName val="0"/>
          <c:showPercent val="0"/>
          <c:showBubbleSize val="0"/>
        </c:dLbls>
        <c:marker val="1"/>
        <c:smooth val="0"/>
        <c:axId val="-106217984"/>
        <c:axId val="-106212544"/>
      </c:lineChart>
      <c:catAx>
        <c:axId val="-106212000"/>
        <c:scaling>
          <c:orientation val="minMax"/>
        </c:scaling>
        <c:delete val="0"/>
        <c:axPos val="b"/>
        <c:numFmt formatCode="General" sourceLinked="1"/>
        <c:majorTickMark val="out"/>
        <c:minorTickMark val="none"/>
        <c:tickLblPos val="nextTo"/>
        <c:crossAx val="-106218528"/>
        <c:crosses val="autoZero"/>
        <c:auto val="1"/>
        <c:lblAlgn val="ctr"/>
        <c:lblOffset val="100"/>
        <c:noMultiLvlLbl val="0"/>
      </c:catAx>
      <c:valAx>
        <c:axId val="-106218528"/>
        <c:scaling>
          <c:orientation val="minMax"/>
          <c:min val="1500"/>
        </c:scaling>
        <c:delete val="0"/>
        <c:axPos val="l"/>
        <c:numFmt formatCode="#,##0" sourceLinked="1"/>
        <c:majorTickMark val="out"/>
        <c:minorTickMark val="none"/>
        <c:tickLblPos val="nextTo"/>
        <c:crossAx val="-106212000"/>
        <c:crosses val="autoZero"/>
        <c:crossBetween val="between"/>
      </c:valAx>
      <c:valAx>
        <c:axId val="-106212544"/>
        <c:scaling>
          <c:orientation val="minMax"/>
          <c:min val="0"/>
        </c:scaling>
        <c:delete val="0"/>
        <c:axPos val="r"/>
        <c:numFmt formatCode="0%" sourceLinked="1"/>
        <c:majorTickMark val="out"/>
        <c:minorTickMark val="none"/>
        <c:tickLblPos val="nextTo"/>
        <c:crossAx val="-106217984"/>
        <c:crosses val="max"/>
        <c:crossBetween val="between"/>
      </c:valAx>
      <c:catAx>
        <c:axId val="-106217984"/>
        <c:scaling>
          <c:orientation val="minMax"/>
        </c:scaling>
        <c:delete val="1"/>
        <c:axPos val="b"/>
        <c:numFmt formatCode="General" sourceLinked="1"/>
        <c:majorTickMark val="out"/>
        <c:minorTickMark val="none"/>
        <c:tickLblPos val="nextTo"/>
        <c:crossAx val="-106212544"/>
        <c:crosses val="autoZero"/>
        <c:auto val="1"/>
        <c:lblAlgn val="ctr"/>
        <c:lblOffset val="100"/>
        <c:noMultiLvlLbl val="0"/>
      </c:catAx>
    </c:plotArea>
    <c:legend>
      <c:legendPos val="b"/>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200" b="1" i="0" baseline="0">
                <a:effectLst/>
              </a:rPr>
              <a:t>EBITDA &amp; EBITDA Margin</a:t>
            </a:r>
            <a:endParaRPr lang="el-GR" sz="1200">
              <a:effectLst/>
            </a:endParaRPr>
          </a:p>
        </c:rich>
      </c:tx>
      <c:overlay val="1"/>
    </c:title>
    <c:autoTitleDeleted val="0"/>
    <c:plotArea>
      <c:layout>
        <c:manualLayout>
          <c:layoutTarget val="inner"/>
          <c:xMode val="edge"/>
          <c:yMode val="edge"/>
          <c:x val="0.10716907261592301"/>
          <c:y val="0.21343759113444152"/>
          <c:w val="0.76649518810148731"/>
          <c:h val="0.55908756197142029"/>
        </c:manualLayout>
      </c:layout>
      <c:barChart>
        <c:barDir val="col"/>
        <c:grouping val="clustered"/>
        <c:varyColors val="0"/>
        <c:ser>
          <c:idx val="0"/>
          <c:order val="0"/>
          <c:tx>
            <c:strRef>
              <c:f>'P&amp;L'!$A$8</c:f>
              <c:strCache>
                <c:ptCount val="1"/>
                <c:pt idx="0">
                  <c:v>EBITDA</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('P&amp;L'!$E$1:$I$1,'P&amp;L'!$J$1,'P&amp;L'!$K$1,'P&amp;L'!$L$1)</c:f>
              <c:numCache>
                <c:formatCode>General</c:formatCode>
                <c:ptCount val="8"/>
                <c:pt idx="0">
                  <c:v>2012</c:v>
                </c:pt>
                <c:pt idx="1">
                  <c:v>2013</c:v>
                </c:pt>
                <c:pt idx="2">
                  <c:v>2014</c:v>
                </c:pt>
                <c:pt idx="3">
                  <c:v>2015</c:v>
                </c:pt>
                <c:pt idx="4">
                  <c:v>2016</c:v>
                </c:pt>
                <c:pt idx="5">
                  <c:v>2017</c:v>
                </c:pt>
                <c:pt idx="6">
                  <c:v>2018</c:v>
                </c:pt>
                <c:pt idx="7">
                  <c:v>2019</c:v>
                </c:pt>
              </c:numCache>
            </c:numRef>
          </c:cat>
          <c:val>
            <c:numRef>
              <c:f>('P&amp;L'!$E$8:$I$8,'P&amp;L'!$J$8,'P&amp;L'!$K$8,'P&amp;L'!$L$8)</c:f>
              <c:numCache>
                <c:formatCode>#,##0</c:formatCode>
                <c:ptCount val="8"/>
                <c:pt idx="0">
                  <c:v>1871</c:v>
                </c:pt>
                <c:pt idx="1">
                  <c:v>2069</c:v>
                </c:pt>
                <c:pt idx="2">
                  <c:v>2157</c:v>
                </c:pt>
                <c:pt idx="3">
                  <c:v>1907</c:v>
                </c:pt>
                <c:pt idx="4">
                  <c:v>2230</c:v>
                </c:pt>
                <c:pt idx="5">
                  <c:v>2303.3999999999996</c:v>
                </c:pt>
                <c:pt idx="6">
                  <c:v>2867.6000000000004</c:v>
                </c:pt>
                <c:pt idx="7">
                  <c:v>3845</c:v>
                </c:pt>
              </c:numCache>
            </c:numRef>
          </c:val>
        </c:ser>
        <c:dLbls>
          <c:showLegendKey val="0"/>
          <c:showVal val="0"/>
          <c:showCatName val="0"/>
          <c:showSerName val="0"/>
          <c:showPercent val="0"/>
          <c:showBubbleSize val="0"/>
        </c:dLbls>
        <c:gapWidth val="150"/>
        <c:axId val="-106208192"/>
        <c:axId val="-106210912"/>
      </c:barChart>
      <c:lineChart>
        <c:grouping val="standard"/>
        <c:varyColors val="0"/>
        <c:ser>
          <c:idx val="1"/>
          <c:order val="1"/>
          <c:tx>
            <c:strRef>
              <c:f>'P&amp;L'!$A$15</c:f>
              <c:strCache>
                <c:ptCount val="1"/>
                <c:pt idx="0">
                  <c:v>EBITDA margin</c:v>
                </c:pt>
              </c:strCache>
            </c:strRef>
          </c:tx>
          <c:cat>
            <c:numRef>
              <c:f>('P&amp;L'!$E$1:$I$1,'P&amp;L'!$J$1,'P&amp;L'!$K$1,'P&amp;L'!$L$1)</c:f>
              <c:numCache>
                <c:formatCode>General</c:formatCode>
                <c:ptCount val="8"/>
                <c:pt idx="0">
                  <c:v>2012</c:v>
                </c:pt>
                <c:pt idx="1">
                  <c:v>2013</c:v>
                </c:pt>
                <c:pt idx="2">
                  <c:v>2014</c:v>
                </c:pt>
                <c:pt idx="3">
                  <c:v>2015</c:v>
                </c:pt>
                <c:pt idx="4">
                  <c:v>2016</c:v>
                </c:pt>
                <c:pt idx="5">
                  <c:v>2017</c:v>
                </c:pt>
                <c:pt idx="6">
                  <c:v>2018</c:v>
                </c:pt>
                <c:pt idx="7">
                  <c:v>2019</c:v>
                </c:pt>
              </c:numCache>
            </c:numRef>
          </c:cat>
          <c:val>
            <c:numRef>
              <c:f>('P&amp;L'!$E$15:$I$15,'P&amp;L'!$J$15,'P&amp;L'!$K$15,'P&amp;L'!$L$15)</c:f>
              <c:numCache>
                <c:formatCode>0%</c:formatCode>
                <c:ptCount val="8"/>
                <c:pt idx="0">
                  <c:v>0.12284157310747817</c:v>
                </c:pt>
                <c:pt idx="1">
                  <c:v>0.12906244151955587</c:v>
                </c:pt>
                <c:pt idx="2">
                  <c:v>0.12562609202096681</c:v>
                </c:pt>
                <c:pt idx="3">
                  <c:v>0.12213398232355578</c:v>
                </c:pt>
                <c:pt idx="4">
                  <c:v>0.12366903283052351</c:v>
                </c:pt>
                <c:pt idx="5">
                  <c:v>0.11087364620938626</c:v>
                </c:pt>
                <c:pt idx="6">
                  <c:v>0.11829544985767915</c:v>
                </c:pt>
                <c:pt idx="7">
                  <c:v>0.12537907196660905</c:v>
                </c:pt>
              </c:numCache>
            </c:numRef>
          </c:val>
          <c:smooth val="0"/>
        </c:ser>
        <c:dLbls>
          <c:showLegendKey val="0"/>
          <c:showVal val="0"/>
          <c:showCatName val="0"/>
          <c:showSerName val="0"/>
          <c:showPercent val="0"/>
          <c:showBubbleSize val="0"/>
        </c:dLbls>
        <c:marker val="1"/>
        <c:smooth val="0"/>
        <c:axId val="-106214720"/>
        <c:axId val="-106217440"/>
      </c:lineChart>
      <c:catAx>
        <c:axId val="-106208192"/>
        <c:scaling>
          <c:orientation val="minMax"/>
        </c:scaling>
        <c:delete val="0"/>
        <c:axPos val="b"/>
        <c:numFmt formatCode="General" sourceLinked="1"/>
        <c:majorTickMark val="out"/>
        <c:minorTickMark val="none"/>
        <c:tickLblPos val="nextTo"/>
        <c:crossAx val="-106210912"/>
        <c:crosses val="autoZero"/>
        <c:auto val="1"/>
        <c:lblAlgn val="ctr"/>
        <c:lblOffset val="100"/>
        <c:noMultiLvlLbl val="0"/>
      </c:catAx>
      <c:valAx>
        <c:axId val="-106210912"/>
        <c:scaling>
          <c:orientation val="minMax"/>
          <c:min val="1500"/>
        </c:scaling>
        <c:delete val="0"/>
        <c:axPos val="l"/>
        <c:numFmt formatCode="#,##0" sourceLinked="1"/>
        <c:majorTickMark val="out"/>
        <c:minorTickMark val="none"/>
        <c:tickLblPos val="nextTo"/>
        <c:crossAx val="-106208192"/>
        <c:crosses val="autoZero"/>
        <c:crossBetween val="between"/>
      </c:valAx>
      <c:valAx>
        <c:axId val="-106217440"/>
        <c:scaling>
          <c:orientation val="minMax"/>
          <c:min val="0"/>
        </c:scaling>
        <c:delete val="0"/>
        <c:axPos val="r"/>
        <c:numFmt formatCode="0%" sourceLinked="1"/>
        <c:majorTickMark val="out"/>
        <c:minorTickMark val="none"/>
        <c:tickLblPos val="nextTo"/>
        <c:crossAx val="-106214720"/>
        <c:crosses val="max"/>
        <c:crossBetween val="between"/>
      </c:valAx>
      <c:catAx>
        <c:axId val="-106214720"/>
        <c:scaling>
          <c:orientation val="minMax"/>
        </c:scaling>
        <c:delete val="1"/>
        <c:axPos val="b"/>
        <c:numFmt formatCode="General" sourceLinked="1"/>
        <c:majorTickMark val="out"/>
        <c:minorTickMark val="none"/>
        <c:tickLblPos val="nextTo"/>
        <c:crossAx val="-106217440"/>
        <c:crosses val="autoZero"/>
        <c:auto val="1"/>
        <c:lblAlgn val="ctr"/>
        <c:lblOffset val="100"/>
        <c:noMultiLvlLbl val="0"/>
      </c:catAx>
    </c:plotArea>
    <c:legend>
      <c:legendPos val="b"/>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200" b="1" i="0" baseline="0">
                <a:effectLst/>
              </a:rPr>
              <a:t>EBT &amp; EBT Margin</a:t>
            </a:r>
            <a:endParaRPr lang="el-GR" sz="1000">
              <a:effectLst/>
            </a:endParaRPr>
          </a:p>
        </c:rich>
      </c:tx>
      <c:layout>
        <c:manualLayout>
          <c:xMode val="edge"/>
          <c:yMode val="edge"/>
          <c:x val="0.34804048816870919"/>
          <c:y val="8.5801277335551304E-2"/>
        </c:manualLayout>
      </c:layout>
      <c:overlay val="1"/>
    </c:title>
    <c:autoTitleDeleted val="0"/>
    <c:plotArea>
      <c:layout>
        <c:manualLayout>
          <c:layoutTarget val="inner"/>
          <c:xMode val="edge"/>
          <c:yMode val="edge"/>
          <c:x val="0.10716907261592301"/>
          <c:y val="0.16100350711782774"/>
          <c:w val="0.76649518810148731"/>
          <c:h val="0.70208978281692414"/>
        </c:manualLayout>
      </c:layout>
      <c:barChart>
        <c:barDir val="col"/>
        <c:grouping val="clustered"/>
        <c:varyColors val="0"/>
        <c:ser>
          <c:idx val="0"/>
          <c:order val="0"/>
          <c:tx>
            <c:strRef>
              <c:f>'P&amp;L'!$A$9</c:f>
              <c:strCache>
                <c:ptCount val="1"/>
                <c:pt idx="0">
                  <c:v>EBT</c:v>
                </c:pt>
              </c:strCache>
            </c:strRef>
          </c:tx>
          <c:invertIfNegative val="0"/>
          <c:cat>
            <c:numRef>
              <c:f>('P&amp;L'!$E$1:$I$1,'P&amp;L'!$J$1,'P&amp;L'!$K$1,'P&amp;L'!$L$1)</c:f>
              <c:numCache>
                <c:formatCode>General</c:formatCode>
                <c:ptCount val="8"/>
                <c:pt idx="0">
                  <c:v>2012</c:v>
                </c:pt>
                <c:pt idx="1">
                  <c:v>2013</c:v>
                </c:pt>
                <c:pt idx="2">
                  <c:v>2014</c:v>
                </c:pt>
                <c:pt idx="3">
                  <c:v>2015</c:v>
                </c:pt>
                <c:pt idx="4">
                  <c:v>2016</c:v>
                </c:pt>
                <c:pt idx="5">
                  <c:v>2017</c:v>
                </c:pt>
                <c:pt idx="6">
                  <c:v>2018</c:v>
                </c:pt>
                <c:pt idx="7">
                  <c:v>2019</c:v>
                </c:pt>
              </c:numCache>
            </c:numRef>
          </c:cat>
          <c:val>
            <c:numRef>
              <c:f>('P&amp;L'!$E$9:$I$9,'P&amp;L'!$J$9,'P&amp;L'!$K$9,'P&amp;L'!$L$9)</c:f>
              <c:numCache>
                <c:formatCode>#,##0</c:formatCode>
                <c:ptCount val="8"/>
                <c:pt idx="0">
                  <c:v>-36.600000000000023</c:v>
                </c:pt>
                <c:pt idx="1">
                  <c:v>84.600000000000023</c:v>
                </c:pt>
                <c:pt idx="2">
                  <c:v>135</c:v>
                </c:pt>
                <c:pt idx="3">
                  <c:v>54</c:v>
                </c:pt>
                <c:pt idx="4">
                  <c:v>370</c:v>
                </c:pt>
                <c:pt idx="5">
                  <c:v>538.79999999999961</c:v>
                </c:pt>
                <c:pt idx="6">
                  <c:v>1062.4000000000003</c:v>
                </c:pt>
                <c:pt idx="7">
                  <c:v>1855</c:v>
                </c:pt>
              </c:numCache>
            </c:numRef>
          </c:val>
        </c:ser>
        <c:dLbls>
          <c:showLegendKey val="0"/>
          <c:showVal val="0"/>
          <c:showCatName val="0"/>
          <c:showSerName val="0"/>
          <c:showPercent val="0"/>
          <c:showBubbleSize val="0"/>
        </c:dLbls>
        <c:gapWidth val="150"/>
        <c:axId val="-106219616"/>
        <c:axId val="-106221248"/>
      </c:barChart>
      <c:lineChart>
        <c:grouping val="standard"/>
        <c:varyColors val="0"/>
        <c:ser>
          <c:idx val="1"/>
          <c:order val="1"/>
          <c:tx>
            <c:strRef>
              <c:f>'P&amp;L'!$A$16</c:f>
              <c:strCache>
                <c:ptCount val="1"/>
                <c:pt idx="0">
                  <c:v>EBT margin</c:v>
                </c:pt>
              </c:strCache>
            </c:strRef>
          </c:tx>
          <c:cat>
            <c:numRef>
              <c:f>('P&amp;L'!$E$1:$I$1,'P&amp;L'!$J$1,'P&amp;L'!$K$1,'P&amp;L'!$L$1)</c:f>
              <c:numCache>
                <c:formatCode>General</c:formatCode>
                <c:ptCount val="8"/>
                <c:pt idx="0">
                  <c:v>2012</c:v>
                </c:pt>
                <c:pt idx="1">
                  <c:v>2013</c:v>
                </c:pt>
                <c:pt idx="2">
                  <c:v>2014</c:v>
                </c:pt>
                <c:pt idx="3">
                  <c:v>2015</c:v>
                </c:pt>
                <c:pt idx="4">
                  <c:v>2016</c:v>
                </c:pt>
                <c:pt idx="5">
                  <c:v>2017</c:v>
                </c:pt>
                <c:pt idx="6">
                  <c:v>2018</c:v>
                </c:pt>
                <c:pt idx="7">
                  <c:v>2019</c:v>
                </c:pt>
              </c:numCache>
            </c:numRef>
          </c:cat>
          <c:val>
            <c:numRef>
              <c:f>('P&amp;L'!$E$16:$I$16,'P&amp;L'!$J$16,'P&amp;L'!$K$16,'P&amp;L'!$L$16)</c:f>
              <c:numCache>
                <c:formatCode>0%</c:formatCode>
                <c:ptCount val="8"/>
                <c:pt idx="0">
                  <c:v>-2.4029938940319101E-3</c:v>
                </c:pt>
                <c:pt idx="1">
                  <c:v>5.2772752791466551E-3</c:v>
                </c:pt>
                <c:pt idx="2">
                  <c:v>7.8625509609784507E-3</c:v>
                </c:pt>
                <c:pt idx="3">
                  <c:v>3.4584347380555913E-3</c:v>
                </c:pt>
                <c:pt idx="4">
                  <c:v>2.0519077196095831E-2</c:v>
                </c:pt>
                <c:pt idx="5">
                  <c:v>2.5935018050541499E-2</c:v>
                </c:pt>
                <c:pt idx="6">
                  <c:v>4.3826574811270176E-2</c:v>
                </c:pt>
                <c:pt idx="7">
                  <c:v>6.0488472951380962E-2</c:v>
                </c:pt>
              </c:numCache>
            </c:numRef>
          </c:val>
          <c:smooth val="0"/>
        </c:ser>
        <c:dLbls>
          <c:showLegendKey val="0"/>
          <c:showVal val="0"/>
          <c:showCatName val="0"/>
          <c:showSerName val="0"/>
          <c:showPercent val="0"/>
          <c:showBubbleSize val="0"/>
        </c:dLbls>
        <c:marker val="1"/>
        <c:smooth val="0"/>
        <c:axId val="-106219072"/>
        <c:axId val="-106220704"/>
      </c:lineChart>
      <c:catAx>
        <c:axId val="-106219616"/>
        <c:scaling>
          <c:orientation val="minMax"/>
        </c:scaling>
        <c:delete val="0"/>
        <c:axPos val="b"/>
        <c:numFmt formatCode="General" sourceLinked="1"/>
        <c:majorTickMark val="out"/>
        <c:minorTickMark val="none"/>
        <c:tickLblPos val="nextTo"/>
        <c:crossAx val="-106221248"/>
        <c:crosses val="autoZero"/>
        <c:auto val="1"/>
        <c:lblAlgn val="ctr"/>
        <c:lblOffset val="100"/>
        <c:noMultiLvlLbl val="0"/>
      </c:catAx>
      <c:valAx>
        <c:axId val="-106221248"/>
        <c:scaling>
          <c:orientation val="minMax"/>
        </c:scaling>
        <c:delete val="0"/>
        <c:axPos val="l"/>
        <c:numFmt formatCode="#,##0" sourceLinked="1"/>
        <c:majorTickMark val="out"/>
        <c:minorTickMark val="none"/>
        <c:tickLblPos val="nextTo"/>
        <c:crossAx val="-106219616"/>
        <c:crosses val="autoZero"/>
        <c:crossBetween val="between"/>
      </c:valAx>
      <c:valAx>
        <c:axId val="-106220704"/>
        <c:scaling>
          <c:orientation val="minMax"/>
        </c:scaling>
        <c:delete val="0"/>
        <c:axPos val="r"/>
        <c:numFmt formatCode="0%" sourceLinked="1"/>
        <c:majorTickMark val="out"/>
        <c:minorTickMark val="none"/>
        <c:tickLblPos val="nextTo"/>
        <c:crossAx val="-106219072"/>
        <c:crosses val="max"/>
        <c:crossBetween val="between"/>
      </c:valAx>
      <c:catAx>
        <c:axId val="-106219072"/>
        <c:scaling>
          <c:orientation val="minMax"/>
        </c:scaling>
        <c:delete val="1"/>
        <c:axPos val="b"/>
        <c:numFmt formatCode="General" sourceLinked="1"/>
        <c:majorTickMark val="out"/>
        <c:minorTickMark val="none"/>
        <c:tickLblPos val="nextTo"/>
        <c:crossAx val="-106220704"/>
        <c:crosses val="autoZero"/>
        <c:auto val="1"/>
        <c:lblAlgn val="ctr"/>
        <c:lblOffset val="100"/>
        <c:noMultiLvlLbl val="0"/>
      </c:catAx>
    </c:plotArea>
    <c:legend>
      <c:legendPos val="b"/>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barChart>
        <c:barDir val="col"/>
        <c:grouping val="clustered"/>
        <c:varyColors val="0"/>
        <c:ser>
          <c:idx val="0"/>
          <c:order val="0"/>
          <c:tx>
            <c:strRef>
              <c:f>'P&amp;L'!$A$2</c:f>
              <c:strCache>
                <c:ptCount val="1"/>
                <c:pt idx="0">
                  <c:v>Sales </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'P&amp;L'!$E$1:$L$1</c:f>
              <c:numCache>
                <c:formatCode>General</c:formatCode>
                <c:ptCount val="8"/>
                <c:pt idx="0">
                  <c:v>2012</c:v>
                </c:pt>
                <c:pt idx="1">
                  <c:v>2013</c:v>
                </c:pt>
                <c:pt idx="2">
                  <c:v>2014</c:v>
                </c:pt>
                <c:pt idx="3">
                  <c:v>2015</c:v>
                </c:pt>
                <c:pt idx="4">
                  <c:v>2016</c:v>
                </c:pt>
                <c:pt idx="5">
                  <c:v>2017</c:v>
                </c:pt>
                <c:pt idx="6">
                  <c:v>2018</c:v>
                </c:pt>
                <c:pt idx="7">
                  <c:v>2019</c:v>
                </c:pt>
              </c:numCache>
            </c:numRef>
          </c:cat>
          <c:val>
            <c:numRef>
              <c:f>'P&amp;L'!$E$2:$L$2</c:f>
              <c:numCache>
                <c:formatCode>#,##0</c:formatCode>
                <c:ptCount val="8"/>
                <c:pt idx="0">
                  <c:v>15231</c:v>
                </c:pt>
                <c:pt idx="1">
                  <c:v>16031</c:v>
                </c:pt>
                <c:pt idx="2">
                  <c:v>17170</c:v>
                </c:pt>
                <c:pt idx="3">
                  <c:v>15614</c:v>
                </c:pt>
                <c:pt idx="4">
                  <c:v>18032</c:v>
                </c:pt>
                <c:pt idx="5">
                  <c:v>20775</c:v>
                </c:pt>
                <c:pt idx="6">
                  <c:v>24241</c:v>
                </c:pt>
                <c:pt idx="7">
                  <c:v>30667</c:v>
                </c:pt>
              </c:numCache>
            </c:numRef>
          </c:val>
        </c:ser>
        <c:dLbls>
          <c:showLegendKey val="0"/>
          <c:showVal val="0"/>
          <c:showCatName val="0"/>
          <c:showSerName val="0"/>
          <c:showPercent val="0"/>
          <c:showBubbleSize val="0"/>
        </c:dLbls>
        <c:gapWidth val="150"/>
        <c:axId val="-2146209712"/>
        <c:axId val="-2146214608"/>
      </c:barChart>
      <c:catAx>
        <c:axId val="-2146209712"/>
        <c:scaling>
          <c:orientation val="minMax"/>
        </c:scaling>
        <c:delete val="0"/>
        <c:axPos val="b"/>
        <c:numFmt formatCode="General" sourceLinked="1"/>
        <c:majorTickMark val="out"/>
        <c:minorTickMark val="none"/>
        <c:tickLblPos val="nextTo"/>
        <c:crossAx val="-2146214608"/>
        <c:crosses val="autoZero"/>
        <c:auto val="1"/>
        <c:lblAlgn val="ctr"/>
        <c:lblOffset val="100"/>
        <c:noMultiLvlLbl val="0"/>
      </c:catAx>
      <c:valAx>
        <c:axId val="-2146214608"/>
        <c:scaling>
          <c:orientation val="minMax"/>
          <c:max val="32000"/>
          <c:min val="5000"/>
        </c:scaling>
        <c:delete val="0"/>
        <c:axPos val="l"/>
        <c:numFmt formatCode="#,##0" sourceLinked="1"/>
        <c:majorTickMark val="out"/>
        <c:minorTickMark val="none"/>
        <c:tickLblPos val="nextTo"/>
        <c:crossAx val="-2146209712"/>
        <c:crosses val="autoZero"/>
        <c:crossBetween val="between"/>
        <c:majorUnit val="3000"/>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Sales</a:t>
            </a:r>
            <a:endParaRPr lang="en-US" dirty="0"/>
          </a:p>
        </c:rich>
      </c:tx>
      <c:overlay val="0"/>
    </c:title>
    <c:autoTitleDeleted val="0"/>
    <c:plotArea>
      <c:layout/>
      <c:barChart>
        <c:barDir val="col"/>
        <c:grouping val="clustered"/>
        <c:varyColors val="0"/>
        <c:ser>
          <c:idx val="0"/>
          <c:order val="0"/>
          <c:tx>
            <c:strRef>
              <c:f>'H1 2020'!$A$3</c:f>
              <c:strCache>
                <c:ptCount val="1"/>
                <c:pt idx="0">
                  <c:v>Turnover</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trendline>
            <c:trendlineType val="exp"/>
            <c:dispRSqr val="0"/>
            <c:dispEq val="0"/>
          </c:trendline>
          <c:cat>
            <c:strRef>
              <c:f>'H1 2020'!$B$1:$E$1</c:f>
              <c:strCache>
                <c:ptCount val="4"/>
                <c:pt idx="0">
                  <c:v>H1 2017</c:v>
                </c:pt>
                <c:pt idx="1">
                  <c:v>H1 2018</c:v>
                </c:pt>
                <c:pt idx="2">
                  <c:v>H1 2019</c:v>
                </c:pt>
                <c:pt idx="3">
                  <c:v>H1 2020</c:v>
                </c:pt>
              </c:strCache>
            </c:strRef>
          </c:cat>
          <c:val>
            <c:numRef>
              <c:f>'H1 2020'!$B$3:$E$3</c:f>
              <c:numCache>
                <c:formatCode>#,##0</c:formatCode>
                <c:ptCount val="4"/>
                <c:pt idx="0">
                  <c:v>10004</c:v>
                </c:pt>
                <c:pt idx="1">
                  <c:v>11981</c:v>
                </c:pt>
                <c:pt idx="2">
                  <c:v>14351</c:v>
                </c:pt>
                <c:pt idx="3">
                  <c:v>20919</c:v>
                </c:pt>
              </c:numCache>
            </c:numRef>
          </c:val>
        </c:ser>
        <c:dLbls>
          <c:showLegendKey val="0"/>
          <c:showVal val="0"/>
          <c:showCatName val="0"/>
          <c:showSerName val="0"/>
          <c:showPercent val="0"/>
          <c:showBubbleSize val="0"/>
        </c:dLbls>
        <c:gapWidth val="150"/>
        <c:axId val="-2146214064"/>
        <c:axId val="-2146213520"/>
      </c:barChart>
      <c:catAx>
        <c:axId val="-2146214064"/>
        <c:scaling>
          <c:orientation val="minMax"/>
        </c:scaling>
        <c:delete val="0"/>
        <c:axPos val="b"/>
        <c:numFmt formatCode="General" sourceLinked="0"/>
        <c:majorTickMark val="out"/>
        <c:minorTickMark val="none"/>
        <c:tickLblPos val="nextTo"/>
        <c:crossAx val="-2146213520"/>
        <c:crosses val="autoZero"/>
        <c:auto val="1"/>
        <c:lblAlgn val="ctr"/>
        <c:lblOffset val="100"/>
        <c:noMultiLvlLbl val="0"/>
      </c:catAx>
      <c:valAx>
        <c:axId val="-2146213520"/>
        <c:scaling>
          <c:orientation val="minMax"/>
        </c:scaling>
        <c:delete val="0"/>
        <c:axPos val="l"/>
        <c:numFmt formatCode="#,##0" sourceLinked="1"/>
        <c:majorTickMark val="out"/>
        <c:minorTickMark val="none"/>
        <c:tickLblPos val="nextTo"/>
        <c:crossAx val="-2146214064"/>
        <c:crosses val="autoZero"/>
        <c:crossBetween val="between"/>
      </c:valAx>
    </c:plotArea>
    <c:plotVisOnly val="1"/>
    <c:dispBlanksAs val="gap"/>
    <c:showDLblsOverMax val="0"/>
  </c:chart>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200" b="1" i="0" baseline="0">
                <a:effectLst/>
              </a:rPr>
              <a:t>Gross Profit &amp; Gross Profit margin</a:t>
            </a:r>
            <a:endParaRPr lang="el-GR" sz="1200">
              <a:effectLst/>
            </a:endParaRPr>
          </a:p>
        </c:rich>
      </c:tx>
      <c:overlay val="1"/>
    </c:title>
    <c:autoTitleDeleted val="0"/>
    <c:plotArea>
      <c:layout>
        <c:manualLayout>
          <c:layoutTarget val="inner"/>
          <c:xMode val="edge"/>
          <c:yMode val="edge"/>
          <c:x val="0.10716907261592301"/>
          <c:y val="0.21343759113444152"/>
          <c:w val="0.76649518810148731"/>
          <c:h val="0.55908756197142029"/>
        </c:manualLayout>
      </c:layout>
      <c:barChart>
        <c:barDir val="col"/>
        <c:grouping val="clustered"/>
        <c:varyColors val="0"/>
        <c:ser>
          <c:idx val="0"/>
          <c:order val="0"/>
          <c:tx>
            <c:strRef>
              <c:f>'P&amp;L Η1 20'!$A$4</c:f>
              <c:strCache>
                <c:ptCount val="1"/>
                <c:pt idx="0">
                  <c:v>Gross Profit</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('P&amp;L Η1 20'!$B$1,'P&amp;L Η1 20'!$C$1,'P&amp;L Η1 20'!$D$1,'P&amp;L Η1 20'!$E$1)</c:f>
              <c:strCache>
                <c:ptCount val="4"/>
                <c:pt idx="0">
                  <c:v>H1 2017</c:v>
                </c:pt>
                <c:pt idx="1">
                  <c:v>H1 2018</c:v>
                </c:pt>
                <c:pt idx="2">
                  <c:v>H1 2019</c:v>
                </c:pt>
                <c:pt idx="3">
                  <c:v>H1 2020</c:v>
                </c:pt>
              </c:strCache>
            </c:strRef>
          </c:cat>
          <c:val>
            <c:numRef>
              <c:f>('P&amp;L Η1 20'!$B$4,'P&amp;L Η1 20'!$C$4,'P&amp;L Η1 20'!$D$4,'P&amp;L Η1 20'!$E$4)</c:f>
              <c:numCache>
                <c:formatCode>#,##0</c:formatCode>
                <c:ptCount val="4"/>
                <c:pt idx="0">
                  <c:v>2818</c:v>
                </c:pt>
                <c:pt idx="1">
                  <c:v>3341</c:v>
                </c:pt>
                <c:pt idx="2">
                  <c:v>4139</c:v>
                </c:pt>
                <c:pt idx="3">
                  <c:v>7127</c:v>
                </c:pt>
              </c:numCache>
            </c:numRef>
          </c:val>
        </c:ser>
        <c:dLbls>
          <c:showLegendKey val="0"/>
          <c:showVal val="0"/>
          <c:showCatName val="0"/>
          <c:showSerName val="0"/>
          <c:showPercent val="0"/>
          <c:showBubbleSize val="0"/>
        </c:dLbls>
        <c:gapWidth val="150"/>
        <c:axId val="-2146212432"/>
        <c:axId val="-2146215696"/>
      </c:barChart>
      <c:lineChart>
        <c:grouping val="standard"/>
        <c:varyColors val="0"/>
        <c:ser>
          <c:idx val="1"/>
          <c:order val="1"/>
          <c:tx>
            <c:strRef>
              <c:f>'P&amp;L Η1 20'!$A$13</c:f>
              <c:strCache>
                <c:ptCount val="1"/>
                <c:pt idx="0">
                  <c:v>Gross Profit margin</c:v>
                </c:pt>
              </c:strCache>
            </c:strRef>
          </c:tx>
          <c:cat>
            <c:strRef>
              <c:f>('P&amp;L Η1 20'!$B$1,'P&amp;L Η1 20'!$C$1,'P&amp;L Η1 20'!$D$1,'P&amp;L Η1 20'!$E$1)</c:f>
              <c:strCache>
                <c:ptCount val="4"/>
                <c:pt idx="0">
                  <c:v>H1 2017</c:v>
                </c:pt>
                <c:pt idx="1">
                  <c:v>H1 2018</c:v>
                </c:pt>
                <c:pt idx="2">
                  <c:v>H1 2019</c:v>
                </c:pt>
                <c:pt idx="3">
                  <c:v>H1 2020</c:v>
                </c:pt>
              </c:strCache>
            </c:strRef>
          </c:cat>
          <c:val>
            <c:numRef>
              <c:f>('P&amp;L Η1 20'!$B$13,'P&amp;L Η1 20'!$C$13,'P&amp;L Η1 20'!$D$13,'P&amp;L Η1 20'!$E$13)</c:f>
              <c:numCache>
                <c:formatCode>0%</c:formatCode>
                <c:ptCount val="4"/>
                <c:pt idx="0">
                  <c:v>0.28168732506997202</c:v>
                </c:pt>
                <c:pt idx="1">
                  <c:v>0.27885819213755114</c:v>
                </c:pt>
                <c:pt idx="2">
                  <c:v>0.28841195735488817</c:v>
                </c:pt>
                <c:pt idx="3">
                  <c:v>0.3406950619054448</c:v>
                </c:pt>
              </c:numCache>
            </c:numRef>
          </c:val>
          <c:smooth val="0"/>
        </c:ser>
        <c:dLbls>
          <c:showLegendKey val="0"/>
          <c:showVal val="0"/>
          <c:showCatName val="0"/>
          <c:showSerName val="0"/>
          <c:showPercent val="0"/>
          <c:showBubbleSize val="0"/>
        </c:dLbls>
        <c:marker val="1"/>
        <c:smooth val="0"/>
        <c:axId val="-2146211344"/>
        <c:axId val="-2146211888"/>
      </c:lineChart>
      <c:catAx>
        <c:axId val="-2146212432"/>
        <c:scaling>
          <c:orientation val="minMax"/>
        </c:scaling>
        <c:delete val="0"/>
        <c:axPos val="b"/>
        <c:numFmt formatCode="General" sourceLinked="1"/>
        <c:majorTickMark val="out"/>
        <c:minorTickMark val="none"/>
        <c:tickLblPos val="nextTo"/>
        <c:crossAx val="-2146215696"/>
        <c:crosses val="autoZero"/>
        <c:auto val="1"/>
        <c:lblAlgn val="ctr"/>
        <c:lblOffset val="100"/>
        <c:noMultiLvlLbl val="0"/>
      </c:catAx>
      <c:valAx>
        <c:axId val="-2146215696"/>
        <c:scaling>
          <c:orientation val="minMax"/>
          <c:min val="1500"/>
        </c:scaling>
        <c:delete val="0"/>
        <c:axPos val="l"/>
        <c:numFmt formatCode="#,##0" sourceLinked="1"/>
        <c:majorTickMark val="out"/>
        <c:minorTickMark val="none"/>
        <c:tickLblPos val="nextTo"/>
        <c:crossAx val="-2146212432"/>
        <c:crosses val="autoZero"/>
        <c:crossBetween val="between"/>
      </c:valAx>
      <c:valAx>
        <c:axId val="-2146211888"/>
        <c:scaling>
          <c:orientation val="minMax"/>
          <c:min val="0"/>
        </c:scaling>
        <c:delete val="0"/>
        <c:axPos val="r"/>
        <c:numFmt formatCode="0%" sourceLinked="1"/>
        <c:majorTickMark val="out"/>
        <c:minorTickMark val="none"/>
        <c:tickLblPos val="nextTo"/>
        <c:crossAx val="-2146211344"/>
        <c:crosses val="max"/>
        <c:crossBetween val="between"/>
      </c:valAx>
      <c:catAx>
        <c:axId val="-2146211344"/>
        <c:scaling>
          <c:orientation val="minMax"/>
        </c:scaling>
        <c:delete val="1"/>
        <c:axPos val="b"/>
        <c:numFmt formatCode="General" sourceLinked="1"/>
        <c:majorTickMark val="out"/>
        <c:minorTickMark val="none"/>
        <c:tickLblPos val="nextTo"/>
        <c:crossAx val="-2146211888"/>
        <c:crosses val="autoZero"/>
        <c:auto val="1"/>
        <c:lblAlgn val="ctr"/>
        <c:lblOffset val="100"/>
        <c:noMultiLvlLbl val="0"/>
      </c:catAx>
    </c:plotArea>
    <c:legend>
      <c:legendPos val="b"/>
      <c:overlay val="0"/>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200" b="1" i="0" baseline="0">
                <a:effectLst/>
              </a:rPr>
              <a:t>EBITDA &amp; EBITDA Margin</a:t>
            </a:r>
            <a:endParaRPr lang="el-GR" sz="1200">
              <a:effectLst/>
            </a:endParaRPr>
          </a:p>
        </c:rich>
      </c:tx>
      <c:overlay val="1"/>
    </c:title>
    <c:autoTitleDeleted val="0"/>
    <c:plotArea>
      <c:layout>
        <c:manualLayout>
          <c:layoutTarget val="inner"/>
          <c:xMode val="edge"/>
          <c:yMode val="edge"/>
          <c:x val="0.10716907261592301"/>
          <c:y val="0.21343759113444152"/>
          <c:w val="0.76649518810148731"/>
          <c:h val="0.55908756197142029"/>
        </c:manualLayout>
      </c:layout>
      <c:barChart>
        <c:barDir val="col"/>
        <c:grouping val="clustered"/>
        <c:varyColors val="0"/>
        <c:ser>
          <c:idx val="0"/>
          <c:order val="0"/>
          <c:tx>
            <c:strRef>
              <c:f>'P&amp;L Η1 20'!$A$8</c:f>
              <c:strCache>
                <c:ptCount val="1"/>
                <c:pt idx="0">
                  <c:v>EBITDA</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('P&amp;L Η1 20'!$B$1,'P&amp;L Η1 20'!$C$1,'P&amp;L Η1 20'!$D$1,'P&amp;L Η1 20'!$E$1)</c:f>
              <c:strCache>
                <c:ptCount val="4"/>
                <c:pt idx="0">
                  <c:v>H1 2017</c:v>
                </c:pt>
                <c:pt idx="1">
                  <c:v>H1 2018</c:v>
                </c:pt>
                <c:pt idx="2">
                  <c:v>H1 2019</c:v>
                </c:pt>
                <c:pt idx="3">
                  <c:v>H1 2020</c:v>
                </c:pt>
              </c:strCache>
            </c:strRef>
          </c:cat>
          <c:val>
            <c:numRef>
              <c:f>('P&amp;L Η1 20'!$B$8,'P&amp;L Η1 20'!$C$8,'P&amp;L Η1 20'!$D$8,'P&amp;L Η1 20'!$E$8)</c:f>
              <c:numCache>
                <c:formatCode>#,##0</c:formatCode>
                <c:ptCount val="4"/>
                <c:pt idx="0">
                  <c:v>1102.3</c:v>
                </c:pt>
                <c:pt idx="1">
                  <c:v>1387.7</c:v>
                </c:pt>
                <c:pt idx="2">
                  <c:v>1771</c:v>
                </c:pt>
                <c:pt idx="3">
                  <c:v>4594</c:v>
                </c:pt>
              </c:numCache>
            </c:numRef>
          </c:val>
        </c:ser>
        <c:dLbls>
          <c:showLegendKey val="0"/>
          <c:showVal val="0"/>
          <c:showCatName val="0"/>
          <c:showSerName val="0"/>
          <c:showPercent val="0"/>
          <c:showBubbleSize val="0"/>
        </c:dLbls>
        <c:gapWidth val="150"/>
        <c:axId val="-2146206992"/>
        <c:axId val="-2146218416"/>
      </c:barChart>
      <c:lineChart>
        <c:grouping val="standard"/>
        <c:varyColors val="0"/>
        <c:ser>
          <c:idx val="1"/>
          <c:order val="1"/>
          <c:tx>
            <c:strRef>
              <c:f>'P&amp;L Η1 20'!$A$15</c:f>
              <c:strCache>
                <c:ptCount val="1"/>
                <c:pt idx="0">
                  <c:v>EBITDA margin</c:v>
                </c:pt>
              </c:strCache>
            </c:strRef>
          </c:tx>
          <c:cat>
            <c:strRef>
              <c:f>('P&amp;L Η1 20'!$B$1,'P&amp;L Η1 20'!$C$1,'P&amp;L Η1 20'!$D$1,'P&amp;L Η1 20'!$E$1)</c:f>
              <c:strCache>
                <c:ptCount val="4"/>
                <c:pt idx="0">
                  <c:v>H1 2017</c:v>
                </c:pt>
                <c:pt idx="1">
                  <c:v>H1 2018</c:v>
                </c:pt>
                <c:pt idx="2">
                  <c:v>H1 2019</c:v>
                </c:pt>
                <c:pt idx="3">
                  <c:v>H1 2020</c:v>
                </c:pt>
              </c:strCache>
            </c:strRef>
          </c:cat>
          <c:val>
            <c:numRef>
              <c:f>('P&amp;L Η1 20'!$B$15,'P&amp;L Η1 20'!$C$15,'P&amp;L Η1 20'!$D$15,'P&amp;L Η1 20'!$E$15)</c:f>
              <c:numCache>
                <c:formatCode>0%</c:formatCode>
                <c:ptCount val="4"/>
                <c:pt idx="0">
                  <c:v>0.11018592562974809</c:v>
                </c:pt>
                <c:pt idx="1">
                  <c:v>0.11582505633920374</c:v>
                </c:pt>
                <c:pt idx="2">
                  <c:v>0.12340603442268831</c:v>
                </c:pt>
                <c:pt idx="3">
                  <c:v>0.21960896792389695</c:v>
                </c:pt>
              </c:numCache>
            </c:numRef>
          </c:val>
          <c:smooth val="0"/>
        </c:ser>
        <c:dLbls>
          <c:showLegendKey val="0"/>
          <c:showVal val="0"/>
          <c:showCatName val="0"/>
          <c:showSerName val="0"/>
          <c:showPercent val="0"/>
          <c:showBubbleSize val="0"/>
        </c:dLbls>
        <c:marker val="1"/>
        <c:smooth val="0"/>
        <c:axId val="-2146217872"/>
        <c:axId val="-2146220592"/>
      </c:lineChart>
      <c:catAx>
        <c:axId val="-2146206992"/>
        <c:scaling>
          <c:orientation val="minMax"/>
        </c:scaling>
        <c:delete val="0"/>
        <c:axPos val="b"/>
        <c:numFmt formatCode="General" sourceLinked="1"/>
        <c:majorTickMark val="out"/>
        <c:minorTickMark val="none"/>
        <c:tickLblPos val="nextTo"/>
        <c:crossAx val="-2146218416"/>
        <c:crosses val="autoZero"/>
        <c:auto val="1"/>
        <c:lblAlgn val="ctr"/>
        <c:lblOffset val="100"/>
        <c:noMultiLvlLbl val="0"/>
      </c:catAx>
      <c:valAx>
        <c:axId val="-2146218416"/>
        <c:scaling>
          <c:orientation val="minMax"/>
        </c:scaling>
        <c:delete val="0"/>
        <c:axPos val="l"/>
        <c:numFmt formatCode="#,##0" sourceLinked="1"/>
        <c:majorTickMark val="out"/>
        <c:minorTickMark val="none"/>
        <c:tickLblPos val="nextTo"/>
        <c:crossAx val="-2146206992"/>
        <c:crosses val="autoZero"/>
        <c:crossBetween val="between"/>
      </c:valAx>
      <c:valAx>
        <c:axId val="-2146220592"/>
        <c:scaling>
          <c:orientation val="minMax"/>
          <c:min val="0"/>
        </c:scaling>
        <c:delete val="0"/>
        <c:axPos val="r"/>
        <c:numFmt formatCode="0%" sourceLinked="1"/>
        <c:majorTickMark val="out"/>
        <c:minorTickMark val="none"/>
        <c:tickLblPos val="nextTo"/>
        <c:crossAx val="-2146217872"/>
        <c:crosses val="max"/>
        <c:crossBetween val="between"/>
      </c:valAx>
      <c:catAx>
        <c:axId val="-2146217872"/>
        <c:scaling>
          <c:orientation val="minMax"/>
        </c:scaling>
        <c:delete val="1"/>
        <c:axPos val="b"/>
        <c:numFmt formatCode="General" sourceLinked="1"/>
        <c:majorTickMark val="out"/>
        <c:minorTickMark val="none"/>
        <c:tickLblPos val="nextTo"/>
        <c:crossAx val="-2146220592"/>
        <c:crosses val="autoZero"/>
        <c:auto val="1"/>
        <c:lblAlgn val="ctr"/>
        <c:lblOffset val="100"/>
        <c:noMultiLvlLbl val="0"/>
      </c:catAx>
    </c:plotArea>
    <c:legend>
      <c:legendPos val="b"/>
      <c:overlay val="0"/>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200" b="1" i="0" baseline="0">
                <a:effectLst/>
              </a:rPr>
              <a:t>EBT &amp; EBT Margin</a:t>
            </a:r>
            <a:endParaRPr lang="el-GR" sz="1000">
              <a:effectLst/>
            </a:endParaRPr>
          </a:p>
        </c:rich>
      </c:tx>
      <c:overlay val="1"/>
    </c:title>
    <c:autoTitleDeleted val="0"/>
    <c:plotArea>
      <c:layout>
        <c:manualLayout>
          <c:layoutTarget val="inner"/>
          <c:xMode val="edge"/>
          <c:yMode val="edge"/>
          <c:x val="0.16999262411472815"/>
          <c:y val="0.19334690881155636"/>
          <c:w val="0.71819839584148459"/>
          <c:h val="0.60671711079721302"/>
        </c:manualLayout>
      </c:layout>
      <c:barChart>
        <c:barDir val="col"/>
        <c:grouping val="clustered"/>
        <c:varyColors val="0"/>
        <c:ser>
          <c:idx val="0"/>
          <c:order val="0"/>
          <c:tx>
            <c:strRef>
              <c:f>'P&amp;L Η1 20'!$A$9</c:f>
              <c:strCache>
                <c:ptCount val="1"/>
                <c:pt idx="0">
                  <c:v>EBT</c:v>
                </c:pt>
              </c:strCache>
            </c:strRef>
          </c:tx>
          <c:invertIfNegative val="0"/>
          <c:dLbls>
            <c:dLbl>
              <c:idx val="0"/>
              <c:layout>
                <c:manualLayout>
                  <c:x val="5.9154509716244398E-3"/>
                  <c:y val="-8.8184646150427648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2.9577254858122876E-3"/>
                  <c:y val="-6.9619457487179792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1.0844868167135693E-16"/>
                  <c:y val="-7.4260754652991853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('P&amp;L Η1 20'!$B$1,'P&amp;L Η1 20'!$C$1,'P&amp;L Η1 20'!$D$1,'P&amp;L Η1 20'!$E$1)</c:f>
              <c:strCache>
                <c:ptCount val="4"/>
                <c:pt idx="0">
                  <c:v>H1 2017</c:v>
                </c:pt>
                <c:pt idx="1">
                  <c:v>H1 2018</c:v>
                </c:pt>
                <c:pt idx="2">
                  <c:v>H1 2019</c:v>
                </c:pt>
                <c:pt idx="3">
                  <c:v>H1 2020</c:v>
                </c:pt>
              </c:strCache>
            </c:strRef>
          </c:cat>
          <c:val>
            <c:numRef>
              <c:f>('P&amp;L Η1 20'!$B$9,'P&amp;L Η1 20'!$C$9,'P&amp;L Η1 20'!$D$9,'P&amp;L Η1 20'!$E$9)</c:f>
              <c:numCache>
                <c:formatCode>#,##0</c:formatCode>
                <c:ptCount val="4"/>
                <c:pt idx="0">
                  <c:v>253</c:v>
                </c:pt>
                <c:pt idx="1">
                  <c:v>521</c:v>
                </c:pt>
                <c:pt idx="2">
                  <c:v>791.6</c:v>
                </c:pt>
                <c:pt idx="3">
                  <c:v>3211</c:v>
                </c:pt>
              </c:numCache>
            </c:numRef>
          </c:val>
        </c:ser>
        <c:dLbls>
          <c:showLegendKey val="0"/>
          <c:showVal val="0"/>
          <c:showCatName val="0"/>
          <c:showSerName val="0"/>
          <c:showPercent val="0"/>
          <c:showBubbleSize val="0"/>
        </c:dLbls>
        <c:gapWidth val="150"/>
        <c:axId val="-2146217328"/>
        <c:axId val="-2146210256"/>
      </c:barChart>
      <c:lineChart>
        <c:grouping val="standard"/>
        <c:varyColors val="0"/>
        <c:ser>
          <c:idx val="1"/>
          <c:order val="1"/>
          <c:tx>
            <c:strRef>
              <c:f>'P&amp;L Η1 20'!$A$16</c:f>
              <c:strCache>
                <c:ptCount val="1"/>
                <c:pt idx="0">
                  <c:v>EBT margin</c:v>
                </c:pt>
              </c:strCache>
            </c:strRef>
          </c:tx>
          <c:cat>
            <c:strRef>
              <c:f>('P&amp;L Η1 20'!$B$1,'P&amp;L Η1 20'!$C$1,'P&amp;L Η1 20'!$D$1,'P&amp;L Η1 20'!$E$1)</c:f>
              <c:strCache>
                <c:ptCount val="4"/>
                <c:pt idx="0">
                  <c:v>H1 2017</c:v>
                </c:pt>
                <c:pt idx="1">
                  <c:v>H1 2018</c:v>
                </c:pt>
                <c:pt idx="2">
                  <c:v>H1 2019</c:v>
                </c:pt>
                <c:pt idx="3">
                  <c:v>H1 2020</c:v>
                </c:pt>
              </c:strCache>
            </c:strRef>
          </c:cat>
          <c:val>
            <c:numRef>
              <c:f>('P&amp;L Η1 20'!$B$16,'P&amp;L Η1 20'!$C$16,'P&amp;L Η1 20'!$D$16,'P&amp;L Η1 20'!$E$16)</c:f>
              <c:numCache>
                <c:formatCode>0%</c:formatCode>
                <c:ptCount val="4"/>
                <c:pt idx="0">
                  <c:v>2.5289884046381446E-2</c:v>
                </c:pt>
                <c:pt idx="1">
                  <c:v>4.3485518738001834E-2</c:v>
                </c:pt>
                <c:pt idx="2">
                  <c:v>5.515991916939586E-2</c:v>
                </c:pt>
                <c:pt idx="3">
                  <c:v>0.15349682107175294</c:v>
                </c:pt>
              </c:numCache>
            </c:numRef>
          </c:val>
          <c:smooth val="0"/>
        </c:ser>
        <c:dLbls>
          <c:showLegendKey val="0"/>
          <c:showVal val="0"/>
          <c:showCatName val="0"/>
          <c:showSerName val="0"/>
          <c:showPercent val="0"/>
          <c:showBubbleSize val="0"/>
        </c:dLbls>
        <c:marker val="1"/>
        <c:smooth val="0"/>
        <c:axId val="-2146216784"/>
        <c:axId val="-2146208624"/>
      </c:lineChart>
      <c:catAx>
        <c:axId val="-2146217328"/>
        <c:scaling>
          <c:orientation val="minMax"/>
        </c:scaling>
        <c:delete val="0"/>
        <c:axPos val="b"/>
        <c:numFmt formatCode="General" sourceLinked="1"/>
        <c:majorTickMark val="out"/>
        <c:minorTickMark val="none"/>
        <c:tickLblPos val="nextTo"/>
        <c:crossAx val="-2146210256"/>
        <c:crosses val="autoZero"/>
        <c:auto val="1"/>
        <c:lblAlgn val="ctr"/>
        <c:lblOffset val="100"/>
        <c:noMultiLvlLbl val="0"/>
      </c:catAx>
      <c:valAx>
        <c:axId val="-2146210256"/>
        <c:scaling>
          <c:orientation val="minMax"/>
        </c:scaling>
        <c:delete val="0"/>
        <c:axPos val="l"/>
        <c:numFmt formatCode="#,##0" sourceLinked="1"/>
        <c:majorTickMark val="out"/>
        <c:minorTickMark val="none"/>
        <c:tickLblPos val="nextTo"/>
        <c:crossAx val="-2146217328"/>
        <c:crosses val="autoZero"/>
        <c:crossBetween val="between"/>
      </c:valAx>
      <c:valAx>
        <c:axId val="-2146208624"/>
        <c:scaling>
          <c:orientation val="minMax"/>
        </c:scaling>
        <c:delete val="0"/>
        <c:axPos val="r"/>
        <c:numFmt formatCode="0%" sourceLinked="1"/>
        <c:majorTickMark val="out"/>
        <c:minorTickMark val="none"/>
        <c:tickLblPos val="nextTo"/>
        <c:crossAx val="-2146216784"/>
        <c:crosses val="max"/>
        <c:crossBetween val="between"/>
      </c:valAx>
      <c:catAx>
        <c:axId val="-2146216784"/>
        <c:scaling>
          <c:orientation val="minMax"/>
        </c:scaling>
        <c:delete val="1"/>
        <c:axPos val="b"/>
        <c:numFmt formatCode="General" sourceLinked="1"/>
        <c:majorTickMark val="out"/>
        <c:minorTickMark val="none"/>
        <c:tickLblPos val="nextTo"/>
        <c:crossAx val="-2146208624"/>
        <c:crosses val="autoZero"/>
        <c:auto val="1"/>
        <c:lblAlgn val="ctr"/>
        <c:lblOffset val="100"/>
        <c:noMultiLvlLbl val="0"/>
      </c:catAx>
    </c:plotArea>
    <c:legend>
      <c:legendPos val="b"/>
      <c:overlay val="0"/>
    </c:legend>
    <c:plotVisOnly val="1"/>
    <c:dispBlanksAs val="gap"/>
    <c:showDLblsOverMax val="0"/>
  </c:chart>
  <c:externalData r:id="rId1">
    <c:autoUpdate val="0"/>
  </c:externalData>
</c:chartSpace>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image" Target="../media/image4.png"/><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image" Target="../media/image4.png"/><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BC4158-1D1F-499F-8B03-B2E822BE71A0}" type="doc">
      <dgm:prSet loTypeId="urn:microsoft.com/office/officeart/2008/layout/VerticalCurvedList" loCatId="list" qsTypeId="urn:microsoft.com/office/officeart/2005/8/quickstyle/3d1" qsCatId="3D" csTypeId="urn:microsoft.com/office/officeart/2005/8/colors/accent0_3" csCatId="mainScheme" phldr="1"/>
      <dgm:spPr/>
      <dgm:t>
        <a:bodyPr/>
        <a:lstStyle/>
        <a:p>
          <a:endParaRPr lang="el-GR"/>
        </a:p>
      </dgm:t>
    </dgm:pt>
    <dgm:pt modelId="{5D592A62-C396-4C95-8787-9B326A781D21}">
      <dgm:prSet phldrT="[Text]" custT="1"/>
      <dgm:spPr/>
      <dgm:t>
        <a:bodyPr/>
        <a:lstStyle/>
        <a:p>
          <a:pPr algn="l"/>
          <a:endParaRPr lang="en-US" sz="1100" b="1" dirty="0"/>
        </a:p>
        <a:p>
          <a:pPr algn="l"/>
          <a:r>
            <a:rPr lang="en-US" sz="1200" b="1" dirty="0"/>
            <a:t>Extroversion:  </a:t>
          </a:r>
        </a:p>
        <a:p>
          <a:pPr algn="l"/>
          <a:r>
            <a:rPr lang="en-US" sz="1100" b="1" dirty="0"/>
            <a:t>Growing international presence. </a:t>
          </a:r>
          <a:r>
            <a:rPr lang="en-US" sz="1100" b="1" dirty="0" smtClean="0"/>
            <a:t>2nd </a:t>
          </a:r>
          <a:r>
            <a:rPr lang="en-US" sz="1100" b="1" dirty="0"/>
            <a:t>largest European soap producer.</a:t>
          </a:r>
          <a:endParaRPr lang="el-GR" sz="1100" b="1" dirty="0"/>
        </a:p>
        <a:p>
          <a:pPr algn="l"/>
          <a:endParaRPr lang="el-GR" sz="1100" b="1" dirty="0"/>
        </a:p>
      </dgm:t>
    </dgm:pt>
    <dgm:pt modelId="{3A9A3F55-7C14-4064-BE31-F3274662C427}" type="parTrans" cxnId="{944990F1-683C-487A-B5F6-BCA8B58F7D10}">
      <dgm:prSet/>
      <dgm:spPr/>
      <dgm:t>
        <a:bodyPr/>
        <a:lstStyle/>
        <a:p>
          <a:pPr algn="l"/>
          <a:endParaRPr lang="el-GR" sz="1100" b="1"/>
        </a:p>
      </dgm:t>
    </dgm:pt>
    <dgm:pt modelId="{0503C7F9-B970-47CA-9404-DF2AFA189A18}" type="sibTrans" cxnId="{944990F1-683C-487A-B5F6-BCA8B58F7D10}">
      <dgm:prSet/>
      <dgm:spPr/>
      <dgm:t>
        <a:bodyPr/>
        <a:lstStyle/>
        <a:p>
          <a:pPr algn="l"/>
          <a:endParaRPr lang="el-GR" sz="1100" b="1"/>
        </a:p>
      </dgm:t>
    </dgm:pt>
    <dgm:pt modelId="{972E4AFC-01AD-4E39-87DA-6E09B5CD2720}">
      <dgm:prSet phldrT="[Text]" custT="1"/>
      <dgm:spPr/>
      <dgm:t>
        <a:bodyPr/>
        <a:lstStyle/>
        <a:p>
          <a:pPr algn="l"/>
          <a:r>
            <a:rPr lang="en-US" sz="1200" b="1" dirty="0"/>
            <a:t>Local Production: </a:t>
          </a:r>
        </a:p>
        <a:p>
          <a:pPr algn="l"/>
          <a:r>
            <a:rPr lang="en-US" sz="1100" b="1" dirty="0"/>
            <a:t>Great production capacity, with ability to increase further,  technological excellence and export activity</a:t>
          </a:r>
          <a:endParaRPr lang="el-GR" sz="1100" b="1" dirty="0"/>
        </a:p>
      </dgm:t>
    </dgm:pt>
    <dgm:pt modelId="{30367C68-7F15-4623-A293-869C6A21EC05}" type="parTrans" cxnId="{1C50FDB4-CED9-410E-8C52-33F7E2D75C62}">
      <dgm:prSet/>
      <dgm:spPr/>
      <dgm:t>
        <a:bodyPr/>
        <a:lstStyle/>
        <a:p>
          <a:pPr algn="l"/>
          <a:endParaRPr lang="el-GR" sz="1100" b="1"/>
        </a:p>
      </dgm:t>
    </dgm:pt>
    <dgm:pt modelId="{5879F492-591A-4530-938E-5EF5E823E59D}" type="sibTrans" cxnId="{1C50FDB4-CED9-410E-8C52-33F7E2D75C62}">
      <dgm:prSet/>
      <dgm:spPr/>
      <dgm:t>
        <a:bodyPr/>
        <a:lstStyle/>
        <a:p>
          <a:pPr algn="l"/>
          <a:endParaRPr lang="el-GR" sz="1100" b="1"/>
        </a:p>
      </dgm:t>
    </dgm:pt>
    <dgm:pt modelId="{032F2981-FAF3-4EA0-9EC9-9B6B829638D4}">
      <dgm:prSet custT="1"/>
      <dgm:spPr/>
      <dgm:t>
        <a:bodyPr/>
        <a:lstStyle/>
        <a:p>
          <a:pPr algn="l"/>
          <a:r>
            <a:rPr lang="en-US" sz="1200" b="1" dirty="0"/>
            <a:t>Sustainability:</a:t>
          </a:r>
          <a:endParaRPr lang="el-GR" sz="1100" b="1" dirty="0"/>
        </a:p>
        <a:p>
          <a:pPr algn="l"/>
          <a:r>
            <a:rPr lang="en-US" sz="1100" b="1" dirty="0"/>
            <a:t>Commitment to sustainable growth and conscious operation.  Focusing on production of natural products using sustainable raw materials</a:t>
          </a:r>
          <a:endParaRPr lang="el-GR" sz="1100" b="1" dirty="0"/>
        </a:p>
      </dgm:t>
    </dgm:pt>
    <dgm:pt modelId="{546E95F1-5E7B-4D71-B219-B100E09E1370}" type="parTrans" cxnId="{72B3C25B-689F-4E71-B9D7-8F1059FCD895}">
      <dgm:prSet/>
      <dgm:spPr/>
      <dgm:t>
        <a:bodyPr/>
        <a:lstStyle/>
        <a:p>
          <a:pPr algn="l"/>
          <a:endParaRPr lang="el-GR" sz="1100" b="1"/>
        </a:p>
      </dgm:t>
    </dgm:pt>
    <dgm:pt modelId="{AB4F023C-A458-4203-9E67-C37B690E4036}" type="sibTrans" cxnId="{72B3C25B-689F-4E71-B9D7-8F1059FCD895}">
      <dgm:prSet/>
      <dgm:spPr/>
      <dgm:t>
        <a:bodyPr/>
        <a:lstStyle/>
        <a:p>
          <a:pPr algn="l"/>
          <a:endParaRPr lang="el-GR" sz="1100" b="1"/>
        </a:p>
      </dgm:t>
    </dgm:pt>
    <dgm:pt modelId="{836109A6-5EBF-4062-8C6A-D220C3BD9A81}">
      <dgm:prSet custT="1"/>
      <dgm:spPr/>
      <dgm:t>
        <a:bodyPr/>
        <a:lstStyle/>
        <a:p>
          <a:pPr algn="l"/>
          <a:endParaRPr lang="en-US" sz="1100" b="1" dirty="0"/>
        </a:p>
        <a:p>
          <a:pPr algn="l"/>
          <a:r>
            <a:rPr lang="en-US" sz="1200" b="1" dirty="0"/>
            <a:t>Domestic  market:</a:t>
          </a:r>
          <a:endParaRPr lang="el-GR" sz="1100" b="1" dirty="0"/>
        </a:p>
        <a:p>
          <a:pPr algn="l"/>
          <a:r>
            <a:rPr lang="en-US" sz="1100" b="1" dirty="0"/>
            <a:t>A historic brand with a leading position in B2C and B2B market segments</a:t>
          </a:r>
          <a:endParaRPr lang="el-GR" sz="1100" b="1" dirty="0"/>
        </a:p>
        <a:p>
          <a:pPr algn="l"/>
          <a:endParaRPr lang="el-GR" sz="1100" b="1" dirty="0"/>
        </a:p>
      </dgm:t>
    </dgm:pt>
    <dgm:pt modelId="{06A7EC2B-5CFC-4718-9322-B212D0C5B730}" type="parTrans" cxnId="{6AF99B05-D089-4118-87CE-6B66996DF2E3}">
      <dgm:prSet/>
      <dgm:spPr/>
      <dgm:t>
        <a:bodyPr/>
        <a:lstStyle/>
        <a:p>
          <a:pPr algn="l"/>
          <a:endParaRPr lang="el-GR" sz="1100" b="1"/>
        </a:p>
      </dgm:t>
    </dgm:pt>
    <dgm:pt modelId="{480FBAE7-E6B1-44A3-99D1-7941980A46A6}" type="sibTrans" cxnId="{6AF99B05-D089-4118-87CE-6B66996DF2E3}">
      <dgm:prSet/>
      <dgm:spPr/>
      <dgm:t>
        <a:bodyPr/>
        <a:lstStyle/>
        <a:p>
          <a:pPr algn="l"/>
          <a:endParaRPr lang="el-GR" sz="1100" b="1"/>
        </a:p>
      </dgm:t>
    </dgm:pt>
    <dgm:pt modelId="{1EC7D6D9-73D4-4A90-BF9C-484A48E2C233}">
      <dgm:prSet custT="1"/>
      <dgm:spPr/>
      <dgm:t>
        <a:bodyPr/>
        <a:lstStyle/>
        <a:p>
          <a:pPr algn="l"/>
          <a:endParaRPr lang="en-US" sz="1100" b="1" dirty="0"/>
        </a:p>
        <a:p>
          <a:pPr algn="l"/>
          <a:r>
            <a:rPr lang="en-US" sz="1200" b="1" dirty="0"/>
            <a:t>Partnerships:</a:t>
          </a:r>
          <a:r>
            <a:rPr lang="en-US" sz="1100" b="1" dirty="0"/>
            <a:t> </a:t>
          </a:r>
          <a:endParaRPr lang="el-GR" sz="1100" b="1" dirty="0"/>
        </a:p>
        <a:p>
          <a:pPr algn="l"/>
          <a:r>
            <a:rPr lang="en-US" sz="1100" b="1" dirty="0"/>
            <a:t>Long-lasting co-operations with multinational leading players in all segments.</a:t>
          </a:r>
          <a:endParaRPr lang="el-GR" sz="1100" b="1" dirty="0"/>
        </a:p>
        <a:p>
          <a:pPr algn="l"/>
          <a:endParaRPr lang="el-GR" sz="1100" b="1" dirty="0"/>
        </a:p>
      </dgm:t>
    </dgm:pt>
    <dgm:pt modelId="{87ED41E0-DD40-44C9-A046-D6E9380D16CB}" type="parTrans" cxnId="{DB6E26AE-6558-41E6-90B4-65C583F27457}">
      <dgm:prSet/>
      <dgm:spPr/>
      <dgm:t>
        <a:bodyPr/>
        <a:lstStyle/>
        <a:p>
          <a:pPr algn="l"/>
          <a:endParaRPr lang="el-GR" sz="1100" b="1"/>
        </a:p>
      </dgm:t>
    </dgm:pt>
    <dgm:pt modelId="{BB1BE0E1-99BF-466C-85F3-EF99F7560532}" type="sibTrans" cxnId="{DB6E26AE-6558-41E6-90B4-65C583F27457}">
      <dgm:prSet/>
      <dgm:spPr/>
      <dgm:t>
        <a:bodyPr/>
        <a:lstStyle/>
        <a:p>
          <a:pPr algn="l"/>
          <a:endParaRPr lang="el-GR" sz="1100" b="1"/>
        </a:p>
      </dgm:t>
    </dgm:pt>
    <dgm:pt modelId="{A2C3874E-0DB5-4A01-A861-D13E3F5C049E}">
      <dgm:prSet custT="1"/>
      <dgm:spPr/>
      <dgm:t>
        <a:bodyPr/>
        <a:lstStyle/>
        <a:p>
          <a:pPr algn="l"/>
          <a:endParaRPr lang="en-US" sz="1100" b="1" dirty="0"/>
        </a:p>
        <a:p>
          <a:pPr algn="l"/>
          <a:r>
            <a:rPr lang="en-US" sz="1200" b="1" dirty="0"/>
            <a:t>4 Business Segments:</a:t>
          </a:r>
          <a:endParaRPr lang="el-GR" sz="1100" b="1" dirty="0"/>
        </a:p>
        <a:p>
          <a:pPr algn="l"/>
          <a:r>
            <a:rPr lang="en-US" sz="1100" b="1" dirty="0"/>
            <a:t>Own brands, hotel amenities, contract manufacturing, specialty soap noodles. Less risk exposure.</a:t>
          </a:r>
          <a:endParaRPr lang="el-GR" sz="1100" b="1" dirty="0"/>
        </a:p>
        <a:p>
          <a:pPr algn="l"/>
          <a:endParaRPr lang="el-GR" sz="1100" b="1" dirty="0"/>
        </a:p>
      </dgm:t>
    </dgm:pt>
    <dgm:pt modelId="{A94FCF30-EA5F-4601-9AC4-1D1A5E158EF7}" type="parTrans" cxnId="{93AF79C7-F934-4E26-BD1A-E68DE352B8AF}">
      <dgm:prSet/>
      <dgm:spPr/>
      <dgm:t>
        <a:bodyPr/>
        <a:lstStyle/>
        <a:p>
          <a:pPr algn="l"/>
          <a:endParaRPr lang="el-GR" sz="1100" b="1"/>
        </a:p>
      </dgm:t>
    </dgm:pt>
    <dgm:pt modelId="{C325694C-BDE5-4F2A-B706-4D84648AE827}" type="sibTrans" cxnId="{93AF79C7-F934-4E26-BD1A-E68DE352B8AF}">
      <dgm:prSet/>
      <dgm:spPr/>
      <dgm:t>
        <a:bodyPr/>
        <a:lstStyle/>
        <a:p>
          <a:pPr algn="l"/>
          <a:endParaRPr lang="el-GR" sz="1100" b="1"/>
        </a:p>
      </dgm:t>
    </dgm:pt>
    <dgm:pt modelId="{8D7061E5-DA39-40D9-9FBB-741EDF08CE08}">
      <dgm:prSet phldrT="[Text]" custT="1"/>
      <dgm:spPr/>
      <dgm:t>
        <a:bodyPr/>
        <a:lstStyle/>
        <a:p>
          <a:pPr algn="l"/>
          <a:endParaRPr lang="en-US" sz="1100" b="1" dirty="0"/>
        </a:p>
        <a:p>
          <a:pPr algn="l"/>
          <a:r>
            <a:rPr lang="en-US" sz="1200" b="1" dirty="0"/>
            <a:t>Products:</a:t>
          </a:r>
          <a:endParaRPr lang="el-GR" sz="1100" b="1" dirty="0"/>
        </a:p>
        <a:p>
          <a:pPr algn="l"/>
          <a:r>
            <a:rPr lang="en-US" sz="1100" b="1" dirty="0"/>
            <a:t>A large portfolio of consumer and retail, exclusive, hotel and private label products</a:t>
          </a:r>
          <a:endParaRPr lang="el-GR" sz="1100" b="1" dirty="0"/>
        </a:p>
        <a:p>
          <a:pPr algn="l"/>
          <a:endParaRPr lang="el-GR" sz="1100" b="1" dirty="0"/>
        </a:p>
      </dgm:t>
    </dgm:pt>
    <dgm:pt modelId="{6BEE0533-BC6D-4794-B20B-CC2FEBC4A7F1}" type="sibTrans" cxnId="{293730B1-58BE-4D2F-84F8-CD4754A46C2A}">
      <dgm:prSet/>
      <dgm:spPr/>
      <dgm:t>
        <a:bodyPr/>
        <a:lstStyle/>
        <a:p>
          <a:pPr algn="l"/>
          <a:endParaRPr lang="el-GR" sz="1100" b="1"/>
        </a:p>
      </dgm:t>
    </dgm:pt>
    <dgm:pt modelId="{A3450D49-06B1-4CE7-867E-9AA4BA878FE9}" type="parTrans" cxnId="{293730B1-58BE-4D2F-84F8-CD4754A46C2A}">
      <dgm:prSet/>
      <dgm:spPr/>
      <dgm:t>
        <a:bodyPr/>
        <a:lstStyle/>
        <a:p>
          <a:pPr algn="l"/>
          <a:endParaRPr lang="el-GR" sz="1100" b="1"/>
        </a:p>
      </dgm:t>
    </dgm:pt>
    <dgm:pt modelId="{11DD0A14-A9C9-4FB5-8E59-5DBA1395FE18}" type="pres">
      <dgm:prSet presAssocID="{E5BC4158-1D1F-499F-8B03-B2E822BE71A0}" presName="Name0" presStyleCnt="0">
        <dgm:presLayoutVars>
          <dgm:chMax val="7"/>
          <dgm:chPref val="7"/>
          <dgm:dir/>
        </dgm:presLayoutVars>
      </dgm:prSet>
      <dgm:spPr/>
      <dgm:t>
        <a:bodyPr/>
        <a:lstStyle/>
        <a:p>
          <a:endParaRPr lang="en-US"/>
        </a:p>
      </dgm:t>
    </dgm:pt>
    <dgm:pt modelId="{CB443838-A3FA-447F-A335-22898B218E90}" type="pres">
      <dgm:prSet presAssocID="{E5BC4158-1D1F-499F-8B03-B2E822BE71A0}" presName="Name1" presStyleCnt="0"/>
      <dgm:spPr/>
    </dgm:pt>
    <dgm:pt modelId="{FA946545-6C7D-46AB-98F4-3B3A732D60CA}" type="pres">
      <dgm:prSet presAssocID="{E5BC4158-1D1F-499F-8B03-B2E822BE71A0}" presName="cycle" presStyleCnt="0"/>
      <dgm:spPr/>
    </dgm:pt>
    <dgm:pt modelId="{236A2C3F-94AE-4CB5-B774-AD6298C6D0AA}" type="pres">
      <dgm:prSet presAssocID="{E5BC4158-1D1F-499F-8B03-B2E822BE71A0}" presName="srcNode" presStyleLbl="node1" presStyleIdx="0" presStyleCnt="7"/>
      <dgm:spPr/>
    </dgm:pt>
    <dgm:pt modelId="{5500D3D5-41B2-4BB0-9241-24EE886C7025}" type="pres">
      <dgm:prSet presAssocID="{E5BC4158-1D1F-499F-8B03-B2E822BE71A0}" presName="conn" presStyleLbl="parChTrans1D2" presStyleIdx="0" presStyleCnt="1"/>
      <dgm:spPr/>
      <dgm:t>
        <a:bodyPr/>
        <a:lstStyle/>
        <a:p>
          <a:endParaRPr lang="en-US"/>
        </a:p>
      </dgm:t>
    </dgm:pt>
    <dgm:pt modelId="{FEBDE5BD-FA2F-414D-B44E-B35EA29A4868}" type="pres">
      <dgm:prSet presAssocID="{E5BC4158-1D1F-499F-8B03-B2E822BE71A0}" presName="extraNode" presStyleLbl="node1" presStyleIdx="0" presStyleCnt="7"/>
      <dgm:spPr/>
    </dgm:pt>
    <dgm:pt modelId="{67C75B10-09A3-427A-A0A9-2B33CA451C3D}" type="pres">
      <dgm:prSet presAssocID="{E5BC4158-1D1F-499F-8B03-B2E822BE71A0}" presName="dstNode" presStyleLbl="node1" presStyleIdx="0" presStyleCnt="7"/>
      <dgm:spPr/>
    </dgm:pt>
    <dgm:pt modelId="{71C9F4EB-D5CC-4CA2-95DB-5869B6949DB4}" type="pres">
      <dgm:prSet presAssocID="{5D592A62-C396-4C95-8787-9B326A781D21}" presName="text_1" presStyleLbl="node1" presStyleIdx="0" presStyleCnt="7" custScaleX="88917" custLinFactY="294710" custLinFactNeighborX="7577" custLinFactNeighborY="300000">
        <dgm:presLayoutVars>
          <dgm:bulletEnabled val="1"/>
        </dgm:presLayoutVars>
      </dgm:prSet>
      <dgm:spPr/>
      <dgm:t>
        <a:bodyPr/>
        <a:lstStyle/>
        <a:p>
          <a:endParaRPr lang="en-US"/>
        </a:p>
      </dgm:t>
    </dgm:pt>
    <dgm:pt modelId="{390DC805-7055-4295-BEE7-2B6F7E9F11C2}" type="pres">
      <dgm:prSet presAssocID="{5D592A62-C396-4C95-8787-9B326A781D21}" presName="accent_1" presStyleCnt="0"/>
      <dgm:spPr/>
    </dgm:pt>
    <dgm:pt modelId="{177FEBF8-8D4B-4719-ACD9-A99824B7D89B}" type="pres">
      <dgm:prSet presAssocID="{5D592A62-C396-4C95-8787-9B326A781D21}" presName="accentRepeatNode" presStyleLbl="solidFgAcc1" presStyleIdx="0" presStyleCnt="7" custLinFactX="1833" custLinFactY="200000" custLinFactNeighborX="100000" custLinFactNeighborY="271648"/>
      <dgm:spPr>
        <a:blipFill rotWithShape="0">
          <a:blip xmlns:r="http://schemas.openxmlformats.org/officeDocument/2006/relationships" r:embed="rId1"/>
          <a:stretch>
            <a:fillRect/>
          </a:stretch>
        </a:blipFill>
      </dgm:spPr>
    </dgm:pt>
    <dgm:pt modelId="{DFBE5F9A-D3B9-48C2-A96C-C49B1D9A0B7C}" type="pres">
      <dgm:prSet presAssocID="{972E4AFC-01AD-4E39-87DA-6E09B5CD2720}" presName="text_2" presStyleLbl="node1" presStyleIdx="1" presStyleCnt="7" custScaleX="95858" custLinFactY="36993" custLinFactNeighborX="4267" custLinFactNeighborY="100000">
        <dgm:presLayoutVars>
          <dgm:bulletEnabled val="1"/>
        </dgm:presLayoutVars>
      </dgm:prSet>
      <dgm:spPr/>
      <dgm:t>
        <a:bodyPr/>
        <a:lstStyle/>
        <a:p>
          <a:endParaRPr lang="en-US"/>
        </a:p>
      </dgm:t>
    </dgm:pt>
    <dgm:pt modelId="{E91BF162-F3C1-43FD-B546-DDBEBFDC1604}" type="pres">
      <dgm:prSet presAssocID="{972E4AFC-01AD-4E39-87DA-6E09B5CD2720}" presName="accent_2" presStyleCnt="0"/>
      <dgm:spPr/>
    </dgm:pt>
    <dgm:pt modelId="{8BACF16D-5992-4D0C-9D5F-8943FCE513A9}" type="pres">
      <dgm:prSet presAssocID="{972E4AFC-01AD-4E39-87DA-6E09B5CD2720}" presName="accentRepeatNode" presStyleLbl="solidFgAcc1" presStyleIdx="1" presStyleCnt="7" custLinFactY="9597" custLinFactNeighborX="32368" custLinFactNeighborY="100000"/>
      <dgm:spPr>
        <a:blipFill rotWithShape="0">
          <a:blip xmlns:r="http://schemas.openxmlformats.org/officeDocument/2006/relationships" r:embed="rId2"/>
          <a:stretch>
            <a:fillRect/>
          </a:stretch>
        </a:blipFill>
      </dgm:spPr>
    </dgm:pt>
    <dgm:pt modelId="{137258F8-A184-48CF-B697-E5A0AD9DC82C}" type="pres">
      <dgm:prSet presAssocID="{8D7061E5-DA39-40D9-9FBB-741EDF08CE08}" presName="text_3" presStyleLbl="node1" presStyleIdx="2" presStyleCnt="7" custScaleX="103493" custLinFactY="-60110" custLinFactNeighborX="52" custLinFactNeighborY="-100000">
        <dgm:presLayoutVars>
          <dgm:bulletEnabled val="1"/>
        </dgm:presLayoutVars>
      </dgm:prSet>
      <dgm:spPr/>
      <dgm:t>
        <a:bodyPr/>
        <a:lstStyle/>
        <a:p>
          <a:endParaRPr lang="en-US"/>
        </a:p>
      </dgm:t>
    </dgm:pt>
    <dgm:pt modelId="{90F9FA84-0786-4426-944D-7AB21C7E22CB}" type="pres">
      <dgm:prSet presAssocID="{8D7061E5-DA39-40D9-9FBB-741EDF08CE08}" presName="accent_3" presStyleCnt="0"/>
      <dgm:spPr/>
    </dgm:pt>
    <dgm:pt modelId="{008A637A-CCE9-43C2-9291-BCFA205AA1DE}" type="pres">
      <dgm:prSet presAssocID="{8D7061E5-DA39-40D9-9FBB-741EDF08CE08}" presName="accentRepeatNode" presStyleLbl="solidFgAcc1" presStyleIdx="2" presStyleCnt="7" custLinFactY="-28089" custLinFactNeighborX="-49314" custLinFactNeighborY="-100000"/>
      <dgm:spPr>
        <a:blipFill rotWithShape="0">
          <a:blip xmlns:r="http://schemas.openxmlformats.org/officeDocument/2006/relationships" r:embed="rId3"/>
          <a:stretch>
            <a:fillRect/>
          </a:stretch>
        </a:blipFill>
      </dgm:spPr>
    </dgm:pt>
    <dgm:pt modelId="{3138AF44-A014-43C3-BD6C-FD4F1F03F81A}" type="pres">
      <dgm:prSet presAssocID="{032F2981-FAF3-4EA0-9EC9-9B6B829638D4}" presName="text_4" presStyleLbl="node1" presStyleIdx="3" presStyleCnt="7" custScaleX="112652" custLinFactY="200000" custLinFactNeighborX="-4472" custLinFactNeighborY="246363">
        <dgm:presLayoutVars>
          <dgm:bulletEnabled val="1"/>
        </dgm:presLayoutVars>
      </dgm:prSet>
      <dgm:spPr/>
      <dgm:t>
        <a:bodyPr/>
        <a:lstStyle/>
        <a:p>
          <a:endParaRPr lang="en-US"/>
        </a:p>
      </dgm:t>
    </dgm:pt>
    <dgm:pt modelId="{86AA27BD-F879-47A5-BE7C-A04340B3BA32}" type="pres">
      <dgm:prSet presAssocID="{032F2981-FAF3-4EA0-9EC9-9B6B829638D4}" presName="accent_4" presStyleCnt="0"/>
      <dgm:spPr/>
    </dgm:pt>
    <dgm:pt modelId="{88D2B504-B488-40D2-B90B-DD5A59AB0B1E}" type="pres">
      <dgm:prSet presAssocID="{032F2981-FAF3-4EA0-9EC9-9B6B829638D4}" presName="accentRepeatNode" presStyleLbl="solidFgAcc1" presStyleIdx="3" presStyleCnt="7" custLinFactX="-18782" custLinFactY="152279" custLinFactNeighborX="-100000" custLinFactNeighborY="200000"/>
      <dgm:spPr>
        <a:blipFill rotWithShape="0">
          <a:blip xmlns:r="http://schemas.openxmlformats.org/officeDocument/2006/relationships" r:embed="rId4"/>
          <a:stretch>
            <a:fillRect/>
          </a:stretch>
        </a:blipFill>
      </dgm:spPr>
    </dgm:pt>
    <dgm:pt modelId="{7CB48E69-DEBA-4AEE-A34E-851C8906243A}" type="pres">
      <dgm:prSet presAssocID="{836109A6-5EBF-4062-8C6A-D220C3BD9A81}" presName="text_5" presStyleLbl="node1" presStyleIdx="4" presStyleCnt="7" custScaleX="99164" custLinFactY="-58677" custLinFactNeighborX="2714" custLinFactNeighborY="-100000">
        <dgm:presLayoutVars>
          <dgm:bulletEnabled val="1"/>
        </dgm:presLayoutVars>
      </dgm:prSet>
      <dgm:spPr/>
      <dgm:t>
        <a:bodyPr/>
        <a:lstStyle/>
        <a:p>
          <a:endParaRPr lang="en-US"/>
        </a:p>
      </dgm:t>
    </dgm:pt>
    <dgm:pt modelId="{F241E10F-07C4-4B04-9DBE-DF418B95E8DF}" type="pres">
      <dgm:prSet presAssocID="{836109A6-5EBF-4062-8C6A-D220C3BD9A81}" presName="accent_5" presStyleCnt="0"/>
      <dgm:spPr/>
    </dgm:pt>
    <dgm:pt modelId="{9CCB2C6D-7C84-4D3C-B1ED-5D5803BF5CB1}" type="pres">
      <dgm:prSet presAssocID="{836109A6-5EBF-4062-8C6A-D220C3BD9A81}" presName="accentRepeatNode" presStyleLbl="solidFgAcc1" presStyleIdx="4" presStyleCnt="7" custLinFactY="-31595" custLinFactNeighborX="20970" custLinFactNeighborY="-100000"/>
      <dgm:spPr>
        <a:blipFill rotWithShape="0">
          <a:blip xmlns:r="http://schemas.openxmlformats.org/officeDocument/2006/relationships" r:embed="rId5"/>
          <a:stretch>
            <a:fillRect/>
          </a:stretch>
        </a:blipFill>
      </dgm:spPr>
    </dgm:pt>
    <dgm:pt modelId="{B774901A-D3CA-46B2-A3AE-2771C2624856}" type="pres">
      <dgm:prSet presAssocID="{1EC7D6D9-73D4-4A90-BF9C-484A48E2C233}" presName="text_6" presStyleLbl="node1" presStyleIdx="5" presStyleCnt="7" custLinFactNeighborX="1762" custLinFactNeighborY="-2191">
        <dgm:presLayoutVars>
          <dgm:bulletEnabled val="1"/>
        </dgm:presLayoutVars>
      </dgm:prSet>
      <dgm:spPr/>
      <dgm:t>
        <a:bodyPr/>
        <a:lstStyle/>
        <a:p>
          <a:endParaRPr lang="en-US"/>
        </a:p>
      </dgm:t>
    </dgm:pt>
    <dgm:pt modelId="{15D7F72C-88ED-4931-BC26-F3280488215C}" type="pres">
      <dgm:prSet presAssocID="{1EC7D6D9-73D4-4A90-BF9C-484A48E2C233}" presName="accent_6" presStyleCnt="0"/>
      <dgm:spPr/>
    </dgm:pt>
    <dgm:pt modelId="{3FAA000B-1D58-4C28-A5A4-D94804CB5E1D}" type="pres">
      <dgm:prSet presAssocID="{1EC7D6D9-73D4-4A90-BF9C-484A48E2C233}" presName="accentRepeatNode" presStyleLbl="solidFgAcc1" presStyleIdx="5" presStyleCnt="7" custLinFactNeighborY="-5478"/>
      <dgm:spPr>
        <a:blipFill rotWithShape="0">
          <a:blip xmlns:r="http://schemas.openxmlformats.org/officeDocument/2006/relationships" r:embed="rId6"/>
          <a:stretch>
            <a:fillRect/>
          </a:stretch>
        </a:blipFill>
      </dgm:spPr>
    </dgm:pt>
    <dgm:pt modelId="{07A6DD7A-7059-4444-9C9C-FCF54A0A1807}" type="pres">
      <dgm:prSet presAssocID="{A2C3874E-0DB5-4A01-A861-D13E3F5C049E}" presName="text_7" presStyleLbl="node1" presStyleIdx="6" presStyleCnt="7" custLinFactY="-400000" custLinFactNeighborX="1191" custLinFactNeighborY="-497856">
        <dgm:presLayoutVars>
          <dgm:bulletEnabled val="1"/>
        </dgm:presLayoutVars>
      </dgm:prSet>
      <dgm:spPr/>
      <dgm:t>
        <a:bodyPr/>
        <a:lstStyle/>
        <a:p>
          <a:endParaRPr lang="en-US"/>
        </a:p>
      </dgm:t>
    </dgm:pt>
    <dgm:pt modelId="{B8D3D45B-A46B-4C78-A6C5-825FE5C4B085}" type="pres">
      <dgm:prSet presAssocID="{A2C3874E-0DB5-4A01-A861-D13E3F5C049E}" presName="accent_7" presStyleCnt="0"/>
      <dgm:spPr/>
    </dgm:pt>
    <dgm:pt modelId="{7A567A67-165C-4EFC-BDA9-A9A87B1528EF}" type="pres">
      <dgm:prSet presAssocID="{A2C3874E-0DB5-4A01-A861-D13E3F5C049E}" presName="accentRepeatNode" presStyleLbl="solidFgAcc1" presStyleIdx="6" presStyleCnt="7" custLinFactY="-321868" custLinFactNeighborY="-400000"/>
      <dgm:spPr>
        <a:blipFill rotWithShape="0">
          <a:blip xmlns:r="http://schemas.openxmlformats.org/officeDocument/2006/relationships" r:embed="rId7"/>
          <a:stretch>
            <a:fillRect/>
          </a:stretch>
        </a:blipFill>
      </dgm:spPr>
    </dgm:pt>
  </dgm:ptLst>
  <dgm:cxnLst>
    <dgm:cxn modelId="{944990F1-683C-487A-B5F6-BCA8B58F7D10}" srcId="{E5BC4158-1D1F-499F-8B03-B2E822BE71A0}" destId="{5D592A62-C396-4C95-8787-9B326A781D21}" srcOrd="0" destOrd="0" parTransId="{3A9A3F55-7C14-4064-BE31-F3274662C427}" sibTransId="{0503C7F9-B970-47CA-9404-DF2AFA189A18}"/>
    <dgm:cxn modelId="{DEF90F9E-BA5D-4CDC-9C9E-3AAFCDE23311}" type="presOf" srcId="{8D7061E5-DA39-40D9-9FBB-741EDF08CE08}" destId="{137258F8-A184-48CF-B697-E5A0AD9DC82C}" srcOrd="0" destOrd="0" presId="urn:microsoft.com/office/officeart/2008/layout/VerticalCurvedList"/>
    <dgm:cxn modelId="{DB6E26AE-6558-41E6-90B4-65C583F27457}" srcId="{E5BC4158-1D1F-499F-8B03-B2E822BE71A0}" destId="{1EC7D6D9-73D4-4A90-BF9C-484A48E2C233}" srcOrd="5" destOrd="0" parTransId="{87ED41E0-DD40-44C9-A046-D6E9380D16CB}" sibTransId="{BB1BE0E1-99BF-466C-85F3-EF99F7560532}"/>
    <dgm:cxn modelId="{0B020A30-AF43-4851-AFE1-BDC947091275}" type="presOf" srcId="{5D592A62-C396-4C95-8787-9B326A781D21}" destId="{71C9F4EB-D5CC-4CA2-95DB-5869B6949DB4}" srcOrd="0" destOrd="0" presId="urn:microsoft.com/office/officeart/2008/layout/VerticalCurvedList"/>
    <dgm:cxn modelId="{842E8A12-A2C1-4793-A5FB-DDFB303CC297}" type="presOf" srcId="{972E4AFC-01AD-4E39-87DA-6E09B5CD2720}" destId="{DFBE5F9A-D3B9-48C2-A96C-C49B1D9A0B7C}" srcOrd="0" destOrd="0" presId="urn:microsoft.com/office/officeart/2008/layout/VerticalCurvedList"/>
    <dgm:cxn modelId="{93AF79C7-F934-4E26-BD1A-E68DE352B8AF}" srcId="{E5BC4158-1D1F-499F-8B03-B2E822BE71A0}" destId="{A2C3874E-0DB5-4A01-A861-D13E3F5C049E}" srcOrd="6" destOrd="0" parTransId="{A94FCF30-EA5F-4601-9AC4-1D1A5E158EF7}" sibTransId="{C325694C-BDE5-4F2A-B706-4D84648AE827}"/>
    <dgm:cxn modelId="{6AF99B05-D089-4118-87CE-6B66996DF2E3}" srcId="{E5BC4158-1D1F-499F-8B03-B2E822BE71A0}" destId="{836109A6-5EBF-4062-8C6A-D220C3BD9A81}" srcOrd="4" destOrd="0" parTransId="{06A7EC2B-5CFC-4718-9322-B212D0C5B730}" sibTransId="{480FBAE7-E6B1-44A3-99D1-7941980A46A6}"/>
    <dgm:cxn modelId="{BDBF9883-44D9-4F45-A037-D22FD3B824E3}" type="presOf" srcId="{836109A6-5EBF-4062-8C6A-D220C3BD9A81}" destId="{7CB48E69-DEBA-4AEE-A34E-851C8906243A}" srcOrd="0" destOrd="0" presId="urn:microsoft.com/office/officeart/2008/layout/VerticalCurvedList"/>
    <dgm:cxn modelId="{FF0AB664-784D-4AD1-A9C2-0DE2025D5D65}" type="presOf" srcId="{032F2981-FAF3-4EA0-9EC9-9B6B829638D4}" destId="{3138AF44-A014-43C3-BD6C-FD4F1F03F81A}" srcOrd="0" destOrd="0" presId="urn:microsoft.com/office/officeart/2008/layout/VerticalCurvedList"/>
    <dgm:cxn modelId="{72B3C25B-689F-4E71-B9D7-8F1059FCD895}" srcId="{E5BC4158-1D1F-499F-8B03-B2E822BE71A0}" destId="{032F2981-FAF3-4EA0-9EC9-9B6B829638D4}" srcOrd="3" destOrd="0" parTransId="{546E95F1-5E7B-4D71-B219-B100E09E1370}" sibTransId="{AB4F023C-A458-4203-9E67-C37B690E4036}"/>
    <dgm:cxn modelId="{9A297749-8CC5-4DE0-BA19-A497CB94C179}" type="presOf" srcId="{1EC7D6D9-73D4-4A90-BF9C-484A48E2C233}" destId="{B774901A-D3CA-46B2-A3AE-2771C2624856}" srcOrd="0" destOrd="0" presId="urn:microsoft.com/office/officeart/2008/layout/VerticalCurvedList"/>
    <dgm:cxn modelId="{1C50FDB4-CED9-410E-8C52-33F7E2D75C62}" srcId="{E5BC4158-1D1F-499F-8B03-B2E822BE71A0}" destId="{972E4AFC-01AD-4E39-87DA-6E09B5CD2720}" srcOrd="1" destOrd="0" parTransId="{30367C68-7F15-4623-A293-869C6A21EC05}" sibTransId="{5879F492-591A-4530-938E-5EF5E823E59D}"/>
    <dgm:cxn modelId="{56880EFC-532F-4607-AB04-434A36208EB0}" type="presOf" srcId="{A2C3874E-0DB5-4A01-A861-D13E3F5C049E}" destId="{07A6DD7A-7059-4444-9C9C-FCF54A0A1807}" srcOrd="0" destOrd="0" presId="urn:microsoft.com/office/officeart/2008/layout/VerticalCurvedList"/>
    <dgm:cxn modelId="{293730B1-58BE-4D2F-84F8-CD4754A46C2A}" srcId="{E5BC4158-1D1F-499F-8B03-B2E822BE71A0}" destId="{8D7061E5-DA39-40D9-9FBB-741EDF08CE08}" srcOrd="2" destOrd="0" parTransId="{A3450D49-06B1-4CE7-867E-9AA4BA878FE9}" sibTransId="{6BEE0533-BC6D-4794-B20B-CC2FEBC4A7F1}"/>
    <dgm:cxn modelId="{D48AA293-FA53-493B-AAAB-D2FA71AD84F7}" type="presOf" srcId="{0503C7F9-B970-47CA-9404-DF2AFA189A18}" destId="{5500D3D5-41B2-4BB0-9241-24EE886C7025}" srcOrd="0" destOrd="0" presId="urn:microsoft.com/office/officeart/2008/layout/VerticalCurvedList"/>
    <dgm:cxn modelId="{26069C34-DA0E-4F13-8B91-7916D231598B}" type="presOf" srcId="{E5BC4158-1D1F-499F-8B03-B2E822BE71A0}" destId="{11DD0A14-A9C9-4FB5-8E59-5DBA1395FE18}" srcOrd="0" destOrd="0" presId="urn:microsoft.com/office/officeart/2008/layout/VerticalCurvedList"/>
    <dgm:cxn modelId="{D28E05B0-92C2-4E73-94CF-B76D1D63E984}" type="presParOf" srcId="{11DD0A14-A9C9-4FB5-8E59-5DBA1395FE18}" destId="{CB443838-A3FA-447F-A335-22898B218E90}" srcOrd="0" destOrd="0" presId="urn:microsoft.com/office/officeart/2008/layout/VerticalCurvedList"/>
    <dgm:cxn modelId="{5EE8F17D-4298-4577-BDE7-EFD19684B597}" type="presParOf" srcId="{CB443838-A3FA-447F-A335-22898B218E90}" destId="{FA946545-6C7D-46AB-98F4-3B3A732D60CA}" srcOrd="0" destOrd="0" presId="urn:microsoft.com/office/officeart/2008/layout/VerticalCurvedList"/>
    <dgm:cxn modelId="{64DA9943-456C-46C7-A615-3DE63DFB7016}" type="presParOf" srcId="{FA946545-6C7D-46AB-98F4-3B3A732D60CA}" destId="{236A2C3F-94AE-4CB5-B774-AD6298C6D0AA}" srcOrd="0" destOrd="0" presId="urn:microsoft.com/office/officeart/2008/layout/VerticalCurvedList"/>
    <dgm:cxn modelId="{2735D248-83F6-4780-9483-846CA6CC5A1A}" type="presParOf" srcId="{FA946545-6C7D-46AB-98F4-3B3A732D60CA}" destId="{5500D3D5-41B2-4BB0-9241-24EE886C7025}" srcOrd="1" destOrd="0" presId="urn:microsoft.com/office/officeart/2008/layout/VerticalCurvedList"/>
    <dgm:cxn modelId="{1A33C2EE-7FD2-445C-B49E-C274330B596E}" type="presParOf" srcId="{FA946545-6C7D-46AB-98F4-3B3A732D60CA}" destId="{FEBDE5BD-FA2F-414D-B44E-B35EA29A4868}" srcOrd="2" destOrd="0" presId="urn:microsoft.com/office/officeart/2008/layout/VerticalCurvedList"/>
    <dgm:cxn modelId="{673F77A3-4522-45C6-A24F-E166C725C0D5}" type="presParOf" srcId="{FA946545-6C7D-46AB-98F4-3B3A732D60CA}" destId="{67C75B10-09A3-427A-A0A9-2B33CA451C3D}" srcOrd="3" destOrd="0" presId="urn:microsoft.com/office/officeart/2008/layout/VerticalCurvedList"/>
    <dgm:cxn modelId="{DAB13F03-27B4-432E-8FE9-0E65CEA2BF48}" type="presParOf" srcId="{CB443838-A3FA-447F-A335-22898B218E90}" destId="{71C9F4EB-D5CC-4CA2-95DB-5869B6949DB4}" srcOrd="1" destOrd="0" presId="urn:microsoft.com/office/officeart/2008/layout/VerticalCurvedList"/>
    <dgm:cxn modelId="{0D51A7AD-4F7D-4FE5-9809-A154627789EB}" type="presParOf" srcId="{CB443838-A3FA-447F-A335-22898B218E90}" destId="{390DC805-7055-4295-BEE7-2B6F7E9F11C2}" srcOrd="2" destOrd="0" presId="urn:microsoft.com/office/officeart/2008/layout/VerticalCurvedList"/>
    <dgm:cxn modelId="{4FBE7C51-FCEB-4FC3-B424-20D16DFDDF2A}" type="presParOf" srcId="{390DC805-7055-4295-BEE7-2B6F7E9F11C2}" destId="{177FEBF8-8D4B-4719-ACD9-A99824B7D89B}" srcOrd="0" destOrd="0" presId="urn:microsoft.com/office/officeart/2008/layout/VerticalCurvedList"/>
    <dgm:cxn modelId="{69A97B7D-EC0F-4FCD-8159-61C9C83F7F1A}" type="presParOf" srcId="{CB443838-A3FA-447F-A335-22898B218E90}" destId="{DFBE5F9A-D3B9-48C2-A96C-C49B1D9A0B7C}" srcOrd="3" destOrd="0" presId="urn:microsoft.com/office/officeart/2008/layout/VerticalCurvedList"/>
    <dgm:cxn modelId="{0E0BCD91-57FA-4F40-BD85-2D8DF6E57AC1}" type="presParOf" srcId="{CB443838-A3FA-447F-A335-22898B218E90}" destId="{E91BF162-F3C1-43FD-B546-DDBEBFDC1604}" srcOrd="4" destOrd="0" presId="urn:microsoft.com/office/officeart/2008/layout/VerticalCurvedList"/>
    <dgm:cxn modelId="{B5CCB552-937A-42E2-84C7-CC07EBD4C164}" type="presParOf" srcId="{E91BF162-F3C1-43FD-B546-DDBEBFDC1604}" destId="{8BACF16D-5992-4D0C-9D5F-8943FCE513A9}" srcOrd="0" destOrd="0" presId="urn:microsoft.com/office/officeart/2008/layout/VerticalCurvedList"/>
    <dgm:cxn modelId="{E8F68370-70AE-4E71-9D41-5283DC9EC5C5}" type="presParOf" srcId="{CB443838-A3FA-447F-A335-22898B218E90}" destId="{137258F8-A184-48CF-B697-E5A0AD9DC82C}" srcOrd="5" destOrd="0" presId="urn:microsoft.com/office/officeart/2008/layout/VerticalCurvedList"/>
    <dgm:cxn modelId="{D0974007-7D42-4D13-A62B-59B98AF43360}" type="presParOf" srcId="{CB443838-A3FA-447F-A335-22898B218E90}" destId="{90F9FA84-0786-4426-944D-7AB21C7E22CB}" srcOrd="6" destOrd="0" presId="urn:microsoft.com/office/officeart/2008/layout/VerticalCurvedList"/>
    <dgm:cxn modelId="{E98ABC4C-86CA-48C1-9A44-05F7026F805F}" type="presParOf" srcId="{90F9FA84-0786-4426-944D-7AB21C7E22CB}" destId="{008A637A-CCE9-43C2-9291-BCFA205AA1DE}" srcOrd="0" destOrd="0" presId="urn:microsoft.com/office/officeart/2008/layout/VerticalCurvedList"/>
    <dgm:cxn modelId="{BC2B4F2E-F366-4B26-BC80-694EB80F7EE8}" type="presParOf" srcId="{CB443838-A3FA-447F-A335-22898B218E90}" destId="{3138AF44-A014-43C3-BD6C-FD4F1F03F81A}" srcOrd="7" destOrd="0" presId="urn:microsoft.com/office/officeart/2008/layout/VerticalCurvedList"/>
    <dgm:cxn modelId="{0096D43B-56B7-4DD8-980B-2A7EA14E0342}" type="presParOf" srcId="{CB443838-A3FA-447F-A335-22898B218E90}" destId="{86AA27BD-F879-47A5-BE7C-A04340B3BA32}" srcOrd="8" destOrd="0" presId="urn:microsoft.com/office/officeart/2008/layout/VerticalCurvedList"/>
    <dgm:cxn modelId="{2E9C171F-D1BF-4944-92F9-41FB96D48B55}" type="presParOf" srcId="{86AA27BD-F879-47A5-BE7C-A04340B3BA32}" destId="{88D2B504-B488-40D2-B90B-DD5A59AB0B1E}" srcOrd="0" destOrd="0" presId="urn:microsoft.com/office/officeart/2008/layout/VerticalCurvedList"/>
    <dgm:cxn modelId="{5502CF2B-5269-4B15-9C95-C0A5CD63650B}" type="presParOf" srcId="{CB443838-A3FA-447F-A335-22898B218E90}" destId="{7CB48E69-DEBA-4AEE-A34E-851C8906243A}" srcOrd="9" destOrd="0" presId="urn:microsoft.com/office/officeart/2008/layout/VerticalCurvedList"/>
    <dgm:cxn modelId="{6EE65885-28E9-479E-BCD0-E6175CCC02AA}" type="presParOf" srcId="{CB443838-A3FA-447F-A335-22898B218E90}" destId="{F241E10F-07C4-4B04-9DBE-DF418B95E8DF}" srcOrd="10" destOrd="0" presId="urn:microsoft.com/office/officeart/2008/layout/VerticalCurvedList"/>
    <dgm:cxn modelId="{98000F21-9972-404F-ACFF-F5C1DFA2B92D}" type="presParOf" srcId="{F241E10F-07C4-4B04-9DBE-DF418B95E8DF}" destId="{9CCB2C6D-7C84-4D3C-B1ED-5D5803BF5CB1}" srcOrd="0" destOrd="0" presId="urn:microsoft.com/office/officeart/2008/layout/VerticalCurvedList"/>
    <dgm:cxn modelId="{08DC94FA-2899-42F6-85A7-2F2A31B1036F}" type="presParOf" srcId="{CB443838-A3FA-447F-A335-22898B218E90}" destId="{B774901A-D3CA-46B2-A3AE-2771C2624856}" srcOrd="11" destOrd="0" presId="urn:microsoft.com/office/officeart/2008/layout/VerticalCurvedList"/>
    <dgm:cxn modelId="{207A4CF7-63E3-4746-B0FF-06CC33E6162B}" type="presParOf" srcId="{CB443838-A3FA-447F-A335-22898B218E90}" destId="{15D7F72C-88ED-4931-BC26-F3280488215C}" srcOrd="12" destOrd="0" presId="urn:microsoft.com/office/officeart/2008/layout/VerticalCurvedList"/>
    <dgm:cxn modelId="{92D079AF-8283-4E77-B34E-5993E375919C}" type="presParOf" srcId="{15D7F72C-88ED-4931-BC26-F3280488215C}" destId="{3FAA000B-1D58-4C28-A5A4-D94804CB5E1D}" srcOrd="0" destOrd="0" presId="urn:microsoft.com/office/officeart/2008/layout/VerticalCurvedList"/>
    <dgm:cxn modelId="{297819ED-F076-4C0D-A95E-BB1357545D66}" type="presParOf" srcId="{CB443838-A3FA-447F-A335-22898B218E90}" destId="{07A6DD7A-7059-4444-9C9C-FCF54A0A1807}" srcOrd="13" destOrd="0" presId="urn:microsoft.com/office/officeart/2008/layout/VerticalCurvedList"/>
    <dgm:cxn modelId="{A091B8C6-BE22-4A50-A84C-C0757BAE5D77}" type="presParOf" srcId="{CB443838-A3FA-447F-A335-22898B218E90}" destId="{B8D3D45B-A46B-4C78-A6C5-825FE5C4B085}" srcOrd="14" destOrd="0" presId="urn:microsoft.com/office/officeart/2008/layout/VerticalCurvedList"/>
    <dgm:cxn modelId="{72E1C984-60ED-4885-A5B0-EFCA6D4F619E}" type="presParOf" srcId="{B8D3D45B-A46B-4C78-A6C5-825FE5C4B085}" destId="{7A567A67-165C-4EFC-BDA9-A9A87B1528EF}"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00D3D5-41B2-4BB0-9241-24EE886C7025}">
      <dsp:nvSpPr>
        <dsp:cNvPr id="0" name=""/>
        <dsp:cNvSpPr/>
      </dsp:nvSpPr>
      <dsp:spPr>
        <a:xfrm>
          <a:off x="-7772978" y="-1157239"/>
          <a:ext cx="9011223" cy="9011223"/>
        </a:xfrm>
        <a:prstGeom prst="blockArc">
          <a:avLst>
            <a:gd name="adj1" fmla="val 18900000"/>
            <a:gd name="adj2" fmla="val 2700000"/>
            <a:gd name="adj3" fmla="val 240"/>
          </a:avLst>
        </a:prstGeom>
        <a:noFill/>
        <a:ln w="25400" cap="flat" cmpd="sng" algn="ctr">
          <a:solidFill>
            <a:schemeClr val="dk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1C9F4EB-D5CC-4CA2-95DB-5869B6949DB4}">
      <dsp:nvSpPr>
        <dsp:cNvPr id="0" name=""/>
        <dsp:cNvSpPr/>
      </dsp:nvSpPr>
      <dsp:spPr>
        <a:xfrm>
          <a:off x="1247044" y="3923839"/>
          <a:ext cx="6673859" cy="608600"/>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83076" tIns="27940" rIns="27940" bIns="27940" numCol="1" spcCol="1270" anchor="ctr" anchorCtr="0">
          <a:noAutofit/>
        </a:bodyPr>
        <a:lstStyle/>
        <a:p>
          <a:pPr lvl="0" algn="l" defTabSz="488950">
            <a:lnSpc>
              <a:spcPct val="90000"/>
            </a:lnSpc>
            <a:spcBef>
              <a:spcPct val="0"/>
            </a:spcBef>
            <a:spcAft>
              <a:spcPct val="35000"/>
            </a:spcAft>
          </a:pPr>
          <a:endParaRPr lang="en-US" sz="1100" b="1" kern="1200" dirty="0"/>
        </a:p>
        <a:p>
          <a:pPr lvl="0" algn="l" defTabSz="488950">
            <a:lnSpc>
              <a:spcPct val="90000"/>
            </a:lnSpc>
            <a:spcBef>
              <a:spcPct val="0"/>
            </a:spcBef>
            <a:spcAft>
              <a:spcPct val="35000"/>
            </a:spcAft>
          </a:pPr>
          <a:r>
            <a:rPr lang="en-US" sz="1200" b="1" kern="1200" dirty="0"/>
            <a:t>Extroversion:  </a:t>
          </a:r>
        </a:p>
        <a:p>
          <a:pPr lvl="0" algn="l" defTabSz="488950">
            <a:lnSpc>
              <a:spcPct val="90000"/>
            </a:lnSpc>
            <a:spcBef>
              <a:spcPct val="0"/>
            </a:spcBef>
            <a:spcAft>
              <a:spcPct val="35000"/>
            </a:spcAft>
          </a:pPr>
          <a:r>
            <a:rPr lang="en-US" sz="1100" b="1" kern="1200" dirty="0"/>
            <a:t>Growing international presence. </a:t>
          </a:r>
          <a:r>
            <a:rPr lang="en-US" sz="1100" b="1" kern="1200" dirty="0" smtClean="0"/>
            <a:t>2nd </a:t>
          </a:r>
          <a:r>
            <a:rPr lang="en-US" sz="1100" b="1" kern="1200" dirty="0"/>
            <a:t>largest European soap producer.</a:t>
          </a:r>
          <a:endParaRPr lang="el-GR" sz="1100" b="1" kern="1200" dirty="0"/>
        </a:p>
        <a:p>
          <a:pPr lvl="0" algn="l" defTabSz="488950">
            <a:lnSpc>
              <a:spcPct val="90000"/>
            </a:lnSpc>
            <a:spcBef>
              <a:spcPct val="0"/>
            </a:spcBef>
            <a:spcAft>
              <a:spcPct val="35000"/>
            </a:spcAft>
          </a:pPr>
          <a:endParaRPr lang="el-GR" sz="1100" b="1" kern="1200" dirty="0"/>
        </a:p>
      </dsp:txBody>
      <dsp:txXfrm>
        <a:off x="1247044" y="3923839"/>
        <a:ext cx="6673859" cy="608600"/>
      </dsp:txXfrm>
    </dsp:sp>
    <dsp:sp modelId="{177FEBF8-8D4B-4719-ACD9-A99824B7D89B}">
      <dsp:nvSpPr>
        <dsp:cNvPr id="0" name=""/>
        <dsp:cNvSpPr/>
      </dsp:nvSpPr>
      <dsp:spPr>
        <a:xfrm>
          <a:off x="656726" y="3816421"/>
          <a:ext cx="760750" cy="760750"/>
        </a:xfrm>
        <a:prstGeom prst="ellipse">
          <a:avLst/>
        </a:prstGeom>
        <a:blipFill rotWithShape="0">
          <a:blip xmlns:r="http://schemas.openxmlformats.org/officeDocument/2006/relationships" r:embed="rId1"/>
          <a:stretch>
            <a:fillRect/>
          </a:stretch>
        </a:blip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DFBE5F9A-D3B9-48C2-A96C-C49B1D9A0B7C}">
      <dsp:nvSpPr>
        <dsp:cNvPr id="0" name=""/>
        <dsp:cNvSpPr/>
      </dsp:nvSpPr>
      <dsp:spPr>
        <a:xfrm>
          <a:off x="1254329" y="2051609"/>
          <a:ext cx="6666517" cy="608600"/>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83076" tIns="30480" rIns="30480" bIns="30480" numCol="1" spcCol="1270" anchor="ctr" anchorCtr="0">
          <a:noAutofit/>
        </a:bodyPr>
        <a:lstStyle/>
        <a:p>
          <a:pPr lvl="0" algn="l" defTabSz="533400">
            <a:lnSpc>
              <a:spcPct val="90000"/>
            </a:lnSpc>
            <a:spcBef>
              <a:spcPct val="0"/>
            </a:spcBef>
            <a:spcAft>
              <a:spcPct val="35000"/>
            </a:spcAft>
          </a:pPr>
          <a:r>
            <a:rPr lang="en-US" sz="1200" b="1" kern="1200" dirty="0"/>
            <a:t>Local Production: </a:t>
          </a:r>
        </a:p>
        <a:p>
          <a:pPr lvl="0" algn="l" defTabSz="533400">
            <a:lnSpc>
              <a:spcPct val="90000"/>
            </a:lnSpc>
            <a:spcBef>
              <a:spcPct val="0"/>
            </a:spcBef>
            <a:spcAft>
              <a:spcPct val="35000"/>
            </a:spcAft>
          </a:pPr>
          <a:r>
            <a:rPr lang="en-US" sz="1100" b="1" kern="1200" dirty="0"/>
            <a:t>Great production capacity, with ability to increase further,  technological excellence and export activity</a:t>
          </a:r>
          <a:endParaRPr lang="el-GR" sz="1100" b="1" kern="1200" dirty="0"/>
        </a:p>
      </dsp:txBody>
      <dsp:txXfrm>
        <a:off x="1254329" y="2051609"/>
        <a:ext cx="6666517" cy="608600"/>
      </dsp:txXfrm>
    </dsp:sp>
    <dsp:sp modelId="{8BACF16D-5992-4D0C-9D5F-8943FCE513A9}">
      <dsp:nvSpPr>
        <dsp:cNvPr id="0" name=""/>
        <dsp:cNvSpPr/>
      </dsp:nvSpPr>
      <dsp:spPr>
        <a:xfrm>
          <a:off x="679413" y="1975554"/>
          <a:ext cx="760750" cy="760750"/>
        </a:xfrm>
        <a:prstGeom prst="ellipse">
          <a:avLst/>
        </a:prstGeom>
        <a:blipFill rotWithShape="0">
          <a:blip xmlns:r="http://schemas.openxmlformats.org/officeDocument/2006/relationships" r:embed="rId2"/>
          <a:stretch>
            <a:fillRect/>
          </a:stretch>
        </a:blip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137258F8-A184-48CF-B697-E5A0AD9DC82C}">
      <dsp:nvSpPr>
        <dsp:cNvPr id="0" name=""/>
        <dsp:cNvSpPr/>
      </dsp:nvSpPr>
      <dsp:spPr>
        <a:xfrm>
          <a:off x="1002844" y="1156206"/>
          <a:ext cx="6884926" cy="608600"/>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83076" tIns="27940" rIns="27940" bIns="27940" numCol="1" spcCol="1270" anchor="ctr" anchorCtr="0">
          <a:noAutofit/>
        </a:bodyPr>
        <a:lstStyle/>
        <a:p>
          <a:pPr lvl="0" algn="l" defTabSz="488950">
            <a:lnSpc>
              <a:spcPct val="90000"/>
            </a:lnSpc>
            <a:spcBef>
              <a:spcPct val="0"/>
            </a:spcBef>
            <a:spcAft>
              <a:spcPct val="35000"/>
            </a:spcAft>
          </a:pPr>
          <a:endParaRPr lang="en-US" sz="1100" b="1" kern="1200" dirty="0"/>
        </a:p>
        <a:p>
          <a:pPr lvl="0" algn="l" defTabSz="488950">
            <a:lnSpc>
              <a:spcPct val="90000"/>
            </a:lnSpc>
            <a:spcBef>
              <a:spcPct val="0"/>
            </a:spcBef>
            <a:spcAft>
              <a:spcPct val="35000"/>
            </a:spcAft>
          </a:pPr>
          <a:r>
            <a:rPr lang="en-US" sz="1200" b="1" kern="1200" dirty="0"/>
            <a:t>Products:</a:t>
          </a:r>
          <a:endParaRPr lang="el-GR" sz="1100" b="1" kern="1200" dirty="0"/>
        </a:p>
        <a:p>
          <a:pPr lvl="0" algn="l" defTabSz="488950">
            <a:lnSpc>
              <a:spcPct val="90000"/>
            </a:lnSpc>
            <a:spcBef>
              <a:spcPct val="0"/>
            </a:spcBef>
            <a:spcAft>
              <a:spcPct val="35000"/>
            </a:spcAft>
          </a:pPr>
          <a:r>
            <a:rPr lang="en-US" sz="1100" b="1" kern="1200" dirty="0"/>
            <a:t>A large portfolio of consumer and retail, exclusive, hotel and private label products</a:t>
          </a:r>
          <a:endParaRPr lang="el-GR" sz="1100" b="1" kern="1200" dirty="0"/>
        </a:p>
        <a:p>
          <a:pPr lvl="0" algn="l" defTabSz="488950">
            <a:lnSpc>
              <a:spcPct val="90000"/>
            </a:lnSpc>
            <a:spcBef>
              <a:spcPct val="0"/>
            </a:spcBef>
            <a:spcAft>
              <a:spcPct val="35000"/>
            </a:spcAft>
          </a:pPr>
          <a:endParaRPr lang="el-GR" sz="1100" b="1" kern="1200" dirty="0"/>
        </a:p>
      </dsp:txBody>
      <dsp:txXfrm>
        <a:off x="1002844" y="1156206"/>
        <a:ext cx="6884926" cy="608600"/>
      </dsp:txXfrm>
    </dsp:sp>
    <dsp:sp modelId="{008A637A-CCE9-43C2-9291-BCFA205AA1DE}">
      <dsp:nvSpPr>
        <dsp:cNvPr id="0" name=""/>
        <dsp:cNvSpPr/>
      </dsp:nvSpPr>
      <dsp:spPr>
        <a:xfrm>
          <a:off x="360040" y="1080123"/>
          <a:ext cx="760750" cy="760750"/>
        </a:xfrm>
        <a:prstGeom prst="ellipse">
          <a:avLst/>
        </a:prstGeom>
        <a:blipFill rotWithShape="0">
          <a:blip xmlns:r="http://schemas.openxmlformats.org/officeDocument/2006/relationships" r:embed="rId3"/>
          <a:stretch>
            <a:fillRect/>
          </a:stretch>
        </a:blip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3138AF44-A014-43C3-BD6C-FD4F1F03F81A}">
      <dsp:nvSpPr>
        <dsp:cNvPr id="0" name=""/>
        <dsp:cNvSpPr/>
      </dsp:nvSpPr>
      <dsp:spPr>
        <a:xfrm>
          <a:off x="504075" y="5760637"/>
          <a:ext cx="7385599" cy="608600"/>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83076" tIns="30480" rIns="30480" bIns="30480" numCol="1" spcCol="1270" anchor="ctr" anchorCtr="0">
          <a:noAutofit/>
        </a:bodyPr>
        <a:lstStyle/>
        <a:p>
          <a:pPr lvl="0" algn="l" defTabSz="533400">
            <a:lnSpc>
              <a:spcPct val="90000"/>
            </a:lnSpc>
            <a:spcBef>
              <a:spcPct val="0"/>
            </a:spcBef>
            <a:spcAft>
              <a:spcPct val="35000"/>
            </a:spcAft>
          </a:pPr>
          <a:r>
            <a:rPr lang="en-US" sz="1200" b="1" kern="1200" dirty="0"/>
            <a:t>Sustainability:</a:t>
          </a:r>
          <a:endParaRPr lang="el-GR" sz="1100" b="1" kern="1200" dirty="0"/>
        </a:p>
        <a:p>
          <a:pPr lvl="0" algn="l" defTabSz="533400">
            <a:lnSpc>
              <a:spcPct val="90000"/>
            </a:lnSpc>
            <a:spcBef>
              <a:spcPct val="0"/>
            </a:spcBef>
            <a:spcAft>
              <a:spcPct val="35000"/>
            </a:spcAft>
          </a:pPr>
          <a:r>
            <a:rPr lang="en-US" sz="1100" b="1" kern="1200" dirty="0"/>
            <a:t>Commitment to sustainable growth and conscious operation.  Focusing on production of natural products using sustainable raw materials</a:t>
          </a:r>
          <a:endParaRPr lang="el-GR" sz="1100" b="1" kern="1200" dirty="0"/>
        </a:p>
      </dsp:txBody>
      <dsp:txXfrm>
        <a:off x="504075" y="5760637"/>
        <a:ext cx="7385599" cy="608600"/>
      </dsp:txXfrm>
    </dsp:sp>
    <dsp:sp modelId="{88D2B504-B488-40D2-B90B-DD5A59AB0B1E}">
      <dsp:nvSpPr>
        <dsp:cNvPr id="0" name=""/>
        <dsp:cNvSpPr/>
      </dsp:nvSpPr>
      <dsp:spPr>
        <a:xfrm>
          <a:off x="0" y="5647959"/>
          <a:ext cx="760750" cy="760750"/>
        </a:xfrm>
        <a:prstGeom prst="ellipse">
          <a:avLst/>
        </a:prstGeom>
        <a:blipFill rotWithShape="0">
          <a:blip xmlns:r="http://schemas.openxmlformats.org/officeDocument/2006/relationships" r:embed="rId4"/>
          <a:stretch>
            <a:fillRect/>
          </a:stretch>
        </a:blip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7CB48E69-DEBA-4AEE-A34E-851C8906243A}">
      <dsp:nvSpPr>
        <dsp:cNvPr id="0" name=""/>
        <dsp:cNvSpPr/>
      </dsp:nvSpPr>
      <dsp:spPr>
        <a:xfrm>
          <a:off x="1323929" y="2991799"/>
          <a:ext cx="6596937" cy="608600"/>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83076" tIns="27940" rIns="27940" bIns="27940" numCol="1" spcCol="1270" anchor="ctr" anchorCtr="0">
          <a:noAutofit/>
        </a:bodyPr>
        <a:lstStyle/>
        <a:p>
          <a:pPr lvl="0" algn="l" defTabSz="488950">
            <a:lnSpc>
              <a:spcPct val="90000"/>
            </a:lnSpc>
            <a:spcBef>
              <a:spcPct val="0"/>
            </a:spcBef>
            <a:spcAft>
              <a:spcPct val="35000"/>
            </a:spcAft>
          </a:pPr>
          <a:endParaRPr lang="en-US" sz="1100" b="1" kern="1200" dirty="0"/>
        </a:p>
        <a:p>
          <a:pPr lvl="0" algn="l" defTabSz="488950">
            <a:lnSpc>
              <a:spcPct val="90000"/>
            </a:lnSpc>
            <a:spcBef>
              <a:spcPct val="0"/>
            </a:spcBef>
            <a:spcAft>
              <a:spcPct val="35000"/>
            </a:spcAft>
          </a:pPr>
          <a:r>
            <a:rPr lang="en-US" sz="1200" b="1" kern="1200" dirty="0"/>
            <a:t>Domestic  market:</a:t>
          </a:r>
          <a:endParaRPr lang="el-GR" sz="1100" b="1" kern="1200" dirty="0"/>
        </a:p>
        <a:p>
          <a:pPr lvl="0" algn="l" defTabSz="488950">
            <a:lnSpc>
              <a:spcPct val="90000"/>
            </a:lnSpc>
            <a:spcBef>
              <a:spcPct val="0"/>
            </a:spcBef>
            <a:spcAft>
              <a:spcPct val="35000"/>
            </a:spcAft>
          </a:pPr>
          <a:r>
            <a:rPr lang="en-US" sz="1100" b="1" kern="1200" dirty="0"/>
            <a:t>A historic brand with a leading position in B2C and B2B market segments</a:t>
          </a:r>
          <a:endParaRPr lang="el-GR" sz="1100" b="1" kern="1200" dirty="0"/>
        </a:p>
        <a:p>
          <a:pPr lvl="0" algn="l" defTabSz="488950">
            <a:lnSpc>
              <a:spcPct val="90000"/>
            </a:lnSpc>
            <a:spcBef>
              <a:spcPct val="0"/>
            </a:spcBef>
            <a:spcAft>
              <a:spcPct val="35000"/>
            </a:spcAft>
          </a:pPr>
          <a:endParaRPr lang="el-GR" sz="1100" b="1" kern="1200" dirty="0"/>
        </a:p>
      </dsp:txBody>
      <dsp:txXfrm>
        <a:off x="1323929" y="2991799"/>
        <a:ext cx="6596937" cy="608600"/>
      </dsp:txXfrm>
    </dsp:sp>
    <dsp:sp modelId="{9CCB2C6D-7C84-4D3C-B1ED-5D5803BF5CB1}">
      <dsp:nvSpPr>
        <dsp:cNvPr id="0" name=""/>
        <dsp:cNvSpPr/>
      </dsp:nvSpPr>
      <dsp:spPr>
        <a:xfrm>
          <a:off x="894725" y="2880323"/>
          <a:ext cx="760750" cy="760750"/>
        </a:xfrm>
        <a:prstGeom prst="ellipse">
          <a:avLst/>
        </a:prstGeom>
        <a:blipFill rotWithShape="0">
          <a:blip xmlns:r="http://schemas.openxmlformats.org/officeDocument/2006/relationships" r:embed="rId5"/>
          <a:stretch>
            <a:fillRect/>
          </a:stretch>
        </a:blip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B774901A-D3CA-46B2-A3AE-2771C2624856}">
      <dsp:nvSpPr>
        <dsp:cNvPr id="0" name=""/>
        <dsp:cNvSpPr/>
      </dsp:nvSpPr>
      <dsp:spPr>
        <a:xfrm>
          <a:off x="936088" y="4856939"/>
          <a:ext cx="6954575" cy="608600"/>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83076" tIns="27940" rIns="27940" bIns="27940" numCol="1" spcCol="1270" anchor="ctr" anchorCtr="0">
          <a:noAutofit/>
        </a:bodyPr>
        <a:lstStyle/>
        <a:p>
          <a:pPr lvl="0" algn="l" defTabSz="488950">
            <a:lnSpc>
              <a:spcPct val="90000"/>
            </a:lnSpc>
            <a:spcBef>
              <a:spcPct val="0"/>
            </a:spcBef>
            <a:spcAft>
              <a:spcPct val="35000"/>
            </a:spcAft>
          </a:pPr>
          <a:endParaRPr lang="en-US" sz="1100" b="1" kern="1200" dirty="0"/>
        </a:p>
        <a:p>
          <a:pPr lvl="0" algn="l" defTabSz="488950">
            <a:lnSpc>
              <a:spcPct val="90000"/>
            </a:lnSpc>
            <a:spcBef>
              <a:spcPct val="0"/>
            </a:spcBef>
            <a:spcAft>
              <a:spcPct val="35000"/>
            </a:spcAft>
          </a:pPr>
          <a:r>
            <a:rPr lang="en-US" sz="1200" b="1" kern="1200" dirty="0"/>
            <a:t>Partnerships:</a:t>
          </a:r>
          <a:r>
            <a:rPr lang="en-US" sz="1100" b="1" kern="1200" dirty="0"/>
            <a:t> </a:t>
          </a:r>
          <a:endParaRPr lang="el-GR" sz="1100" b="1" kern="1200" dirty="0"/>
        </a:p>
        <a:p>
          <a:pPr lvl="0" algn="l" defTabSz="488950">
            <a:lnSpc>
              <a:spcPct val="90000"/>
            </a:lnSpc>
            <a:spcBef>
              <a:spcPct val="0"/>
            </a:spcBef>
            <a:spcAft>
              <a:spcPct val="35000"/>
            </a:spcAft>
          </a:pPr>
          <a:r>
            <a:rPr lang="en-US" sz="1100" b="1" kern="1200" dirty="0"/>
            <a:t>Long-lasting co-operations with multinational leading players in all segments.</a:t>
          </a:r>
          <a:endParaRPr lang="el-GR" sz="1100" b="1" kern="1200" dirty="0"/>
        </a:p>
        <a:p>
          <a:pPr lvl="0" algn="l" defTabSz="488950">
            <a:lnSpc>
              <a:spcPct val="90000"/>
            </a:lnSpc>
            <a:spcBef>
              <a:spcPct val="0"/>
            </a:spcBef>
            <a:spcAft>
              <a:spcPct val="35000"/>
            </a:spcAft>
          </a:pPr>
          <a:endParaRPr lang="el-GR" sz="1100" b="1" kern="1200" dirty="0"/>
        </a:p>
      </dsp:txBody>
      <dsp:txXfrm>
        <a:off x="936088" y="4856939"/>
        <a:ext cx="6954575" cy="608600"/>
      </dsp:txXfrm>
    </dsp:sp>
    <dsp:sp modelId="{3FAA000B-1D58-4C28-A5A4-D94804CB5E1D}">
      <dsp:nvSpPr>
        <dsp:cNvPr id="0" name=""/>
        <dsp:cNvSpPr/>
      </dsp:nvSpPr>
      <dsp:spPr>
        <a:xfrm>
          <a:off x="433173" y="4752525"/>
          <a:ext cx="760750" cy="760750"/>
        </a:xfrm>
        <a:prstGeom prst="ellipse">
          <a:avLst/>
        </a:prstGeom>
        <a:blipFill rotWithShape="0">
          <a:blip xmlns:r="http://schemas.openxmlformats.org/officeDocument/2006/relationships" r:embed="rId6"/>
          <a:stretch>
            <a:fillRect/>
          </a:stretch>
        </a:blip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07A6DD7A-7059-4444-9C9C-FCF54A0A1807}">
      <dsp:nvSpPr>
        <dsp:cNvPr id="0" name=""/>
        <dsp:cNvSpPr/>
      </dsp:nvSpPr>
      <dsp:spPr>
        <a:xfrm>
          <a:off x="351799" y="319357"/>
          <a:ext cx="7505717" cy="608600"/>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83076" tIns="27940" rIns="27940" bIns="27940" numCol="1" spcCol="1270" anchor="ctr" anchorCtr="0">
          <a:noAutofit/>
        </a:bodyPr>
        <a:lstStyle/>
        <a:p>
          <a:pPr lvl="0" algn="l" defTabSz="488950">
            <a:lnSpc>
              <a:spcPct val="90000"/>
            </a:lnSpc>
            <a:spcBef>
              <a:spcPct val="0"/>
            </a:spcBef>
            <a:spcAft>
              <a:spcPct val="35000"/>
            </a:spcAft>
          </a:pPr>
          <a:endParaRPr lang="en-US" sz="1100" b="1" kern="1200" dirty="0"/>
        </a:p>
        <a:p>
          <a:pPr lvl="0" algn="l" defTabSz="488950">
            <a:lnSpc>
              <a:spcPct val="90000"/>
            </a:lnSpc>
            <a:spcBef>
              <a:spcPct val="0"/>
            </a:spcBef>
            <a:spcAft>
              <a:spcPct val="35000"/>
            </a:spcAft>
          </a:pPr>
          <a:r>
            <a:rPr lang="en-US" sz="1200" b="1" kern="1200" dirty="0"/>
            <a:t>4 Business Segments:</a:t>
          </a:r>
          <a:endParaRPr lang="el-GR" sz="1100" b="1" kern="1200" dirty="0"/>
        </a:p>
        <a:p>
          <a:pPr lvl="0" algn="l" defTabSz="488950">
            <a:lnSpc>
              <a:spcPct val="90000"/>
            </a:lnSpc>
            <a:spcBef>
              <a:spcPct val="0"/>
            </a:spcBef>
            <a:spcAft>
              <a:spcPct val="35000"/>
            </a:spcAft>
          </a:pPr>
          <a:r>
            <a:rPr lang="en-US" sz="1100" b="1" kern="1200" dirty="0"/>
            <a:t>Own brands, hotel amenities, contract manufacturing, specialty soap noodles. Less risk exposure.</a:t>
          </a:r>
          <a:endParaRPr lang="el-GR" sz="1100" b="1" kern="1200" dirty="0"/>
        </a:p>
        <a:p>
          <a:pPr lvl="0" algn="l" defTabSz="488950">
            <a:lnSpc>
              <a:spcPct val="90000"/>
            </a:lnSpc>
            <a:spcBef>
              <a:spcPct val="0"/>
            </a:spcBef>
            <a:spcAft>
              <a:spcPct val="35000"/>
            </a:spcAft>
          </a:pPr>
          <a:endParaRPr lang="el-GR" sz="1100" b="1" kern="1200" dirty="0"/>
        </a:p>
      </dsp:txBody>
      <dsp:txXfrm>
        <a:off x="351799" y="319357"/>
        <a:ext cx="7505717" cy="608600"/>
      </dsp:txXfrm>
    </dsp:sp>
    <dsp:sp modelId="{7A567A67-165C-4EFC-BDA9-A9A87B1528EF}">
      <dsp:nvSpPr>
        <dsp:cNvPr id="0" name=""/>
        <dsp:cNvSpPr/>
      </dsp:nvSpPr>
      <dsp:spPr>
        <a:xfrm>
          <a:off x="-117968" y="216023"/>
          <a:ext cx="760750" cy="760750"/>
        </a:xfrm>
        <a:prstGeom prst="ellipse">
          <a:avLst/>
        </a:prstGeom>
        <a:blipFill rotWithShape="0">
          <a:blip xmlns:r="http://schemas.openxmlformats.org/officeDocument/2006/relationships" r:embed="rId7"/>
          <a:stretch>
            <a:fillRect/>
          </a:stretch>
        </a:blip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0.39344</cdr:x>
      <cdr:y>0.35135</cdr:y>
    </cdr:from>
    <cdr:to>
      <cdr:x>0.47541</cdr:x>
      <cdr:y>0.45946</cdr:y>
    </cdr:to>
    <cdr:sp macro="" textlink="">
      <cdr:nvSpPr>
        <cdr:cNvPr id="2" name="TextBox 1"/>
        <cdr:cNvSpPr txBox="1"/>
      </cdr:nvSpPr>
      <cdr:spPr>
        <a:xfrm xmlns:a="http://schemas.openxmlformats.org/drawingml/2006/main">
          <a:off x="1728192" y="936104"/>
          <a:ext cx="360040" cy="28803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b="1" dirty="0" smtClean="0">
              <a:solidFill>
                <a:srgbClr val="00B050"/>
              </a:solidFill>
            </a:rPr>
            <a:t>+20%</a:t>
          </a:r>
          <a:endParaRPr lang="el-GR" sz="1100" b="1" dirty="0">
            <a:solidFill>
              <a:srgbClr val="00B050"/>
            </a:solidFill>
          </a:endParaRPr>
        </a:p>
      </cdr:txBody>
    </cdr:sp>
  </cdr:relSizeAnchor>
  <cdr:relSizeAnchor xmlns:cdr="http://schemas.openxmlformats.org/drawingml/2006/chartDrawing">
    <cdr:from>
      <cdr:x>0.60656</cdr:x>
      <cdr:y>0.2973</cdr:y>
    </cdr:from>
    <cdr:to>
      <cdr:x>0.68852</cdr:x>
      <cdr:y>0.40541</cdr:y>
    </cdr:to>
    <cdr:sp macro="" textlink="">
      <cdr:nvSpPr>
        <cdr:cNvPr id="3" name="TextBox 2"/>
        <cdr:cNvSpPr txBox="1"/>
      </cdr:nvSpPr>
      <cdr:spPr>
        <a:xfrm xmlns:a="http://schemas.openxmlformats.org/drawingml/2006/main">
          <a:off x="2664296" y="792088"/>
          <a:ext cx="360040" cy="28803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b="1" dirty="0" smtClean="0">
              <a:solidFill>
                <a:srgbClr val="00B050"/>
              </a:solidFill>
            </a:rPr>
            <a:t>+20%</a:t>
          </a:r>
          <a:endParaRPr lang="el-GR" sz="1100" b="1" dirty="0">
            <a:solidFill>
              <a:srgbClr val="00B050"/>
            </a:solidFill>
          </a:endParaRPr>
        </a:p>
      </cdr:txBody>
    </cdr:sp>
  </cdr:relSizeAnchor>
  <cdr:relSizeAnchor xmlns:cdr="http://schemas.openxmlformats.org/drawingml/2006/chartDrawing">
    <cdr:from>
      <cdr:x>0.81967</cdr:x>
      <cdr:y>0.10811</cdr:y>
    </cdr:from>
    <cdr:to>
      <cdr:x>0.90164</cdr:x>
      <cdr:y>0.21622</cdr:y>
    </cdr:to>
    <cdr:sp macro="" textlink="">
      <cdr:nvSpPr>
        <cdr:cNvPr id="4" name="TextBox 3"/>
        <cdr:cNvSpPr txBox="1"/>
      </cdr:nvSpPr>
      <cdr:spPr>
        <a:xfrm xmlns:a="http://schemas.openxmlformats.org/drawingml/2006/main">
          <a:off x="3600400" y="288032"/>
          <a:ext cx="360040" cy="28803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b="1" dirty="0" smtClean="0">
              <a:solidFill>
                <a:srgbClr val="00B050"/>
              </a:solidFill>
            </a:rPr>
            <a:t>+46%</a:t>
          </a:r>
          <a:endParaRPr lang="el-GR" sz="1100" b="1" dirty="0">
            <a:solidFill>
              <a:srgbClr val="00B050"/>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4DC500DD-697D-4A06-9401-F538CA637E2C}" type="datetimeFigureOut">
              <a:rPr lang="el-GR" smtClean="0"/>
              <a:t>29/7/2020</a:t>
            </a:fld>
            <a:endParaRPr lang="el-GR"/>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0BA9C5BB-189C-4DEF-AD7D-7AA86673B058}" type="slidenum">
              <a:rPr lang="el-GR" smtClean="0"/>
              <a:t>‹#›</a:t>
            </a:fld>
            <a:endParaRPr lang="el-GR"/>
          </a:p>
        </p:txBody>
      </p:sp>
    </p:spTree>
    <p:extLst>
      <p:ext uri="{BB962C8B-B14F-4D97-AF65-F5344CB8AC3E}">
        <p14:creationId xmlns:p14="http://schemas.microsoft.com/office/powerpoint/2010/main" val="1355546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Να το τσεκάρει η </a:t>
            </a:r>
            <a:r>
              <a:rPr lang="el-GR" dirty="0" err="1" smtClean="0"/>
              <a:t>αλέκα</a:t>
            </a:r>
            <a:endParaRPr lang="en-US" dirty="0"/>
          </a:p>
        </p:txBody>
      </p:sp>
      <p:sp>
        <p:nvSpPr>
          <p:cNvPr id="4" name="Slide Number Placeholder 3"/>
          <p:cNvSpPr>
            <a:spLocks noGrp="1"/>
          </p:cNvSpPr>
          <p:nvPr>
            <p:ph type="sldNum" sz="quarter" idx="10"/>
          </p:nvPr>
        </p:nvSpPr>
        <p:spPr/>
        <p:txBody>
          <a:bodyPr/>
          <a:lstStyle/>
          <a:p>
            <a:fld id="{0BA9C5BB-189C-4DEF-AD7D-7AA86673B058}" type="slidenum">
              <a:rPr lang="el-GR" smtClean="0"/>
              <a:t>2</a:t>
            </a:fld>
            <a:endParaRPr lang="el-GR"/>
          </a:p>
        </p:txBody>
      </p:sp>
    </p:spTree>
    <p:extLst>
      <p:ext uri="{BB962C8B-B14F-4D97-AF65-F5344CB8AC3E}">
        <p14:creationId xmlns:p14="http://schemas.microsoft.com/office/powerpoint/2010/main" val="2568690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A9C5BB-189C-4DEF-AD7D-7AA86673B058}" type="slidenum">
              <a:rPr lang="el-GR" smtClean="0"/>
              <a:t>3</a:t>
            </a:fld>
            <a:endParaRPr lang="el-GR"/>
          </a:p>
        </p:txBody>
      </p:sp>
    </p:spTree>
    <p:extLst>
      <p:ext uri="{BB962C8B-B14F-4D97-AF65-F5344CB8AC3E}">
        <p14:creationId xmlns:p14="http://schemas.microsoft.com/office/powerpoint/2010/main" val="40406832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A9C5BB-189C-4DEF-AD7D-7AA86673B058}" type="slidenum">
              <a:rPr lang="el-GR" smtClean="0"/>
              <a:t>5</a:t>
            </a:fld>
            <a:endParaRPr lang="el-GR"/>
          </a:p>
        </p:txBody>
      </p:sp>
    </p:spTree>
    <p:extLst>
      <p:ext uri="{BB962C8B-B14F-4D97-AF65-F5344CB8AC3E}">
        <p14:creationId xmlns:p14="http://schemas.microsoft.com/office/powerpoint/2010/main" val="19348506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37A763-6287-4134-8CA1-7D5218074931}" type="slidenum">
              <a:rPr lang="el-GR" smtClean="0"/>
              <a:t>7</a:t>
            </a:fld>
            <a:endParaRPr lang="el-GR"/>
          </a:p>
        </p:txBody>
      </p:sp>
    </p:spTree>
    <p:extLst>
      <p:ext uri="{BB962C8B-B14F-4D97-AF65-F5344CB8AC3E}">
        <p14:creationId xmlns:p14="http://schemas.microsoft.com/office/powerpoint/2010/main" val="16460729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A9C5BB-189C-4DEF-AD7D-7AA86673B058}" type="slidenum">
              <a:rPr lang="el-GR" smtClean="0"/>
              <a:t>8</a:t>
            </a:fld>
            <a:endParaRPr lang="el-GR"/>
          </a:p>
        </p:txBody>
      </p:sp>
    </p:spTree>
    <p:extLst>
      <p:ext uri="{BB962C8B-B14F-4D97-AF65-F5344CB8AC3E}">
        <p14:creationId xmlns:p14="http://schemas.microsoft.com/office/powerpoint/2010/main" val="30237008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PROS V&amp;0 – </a:t>
            </a:r>
            <a:r>
              <a:rPr lang="el-GR" dirty="0"/>
              <a:t>ΤΙ ΘΑ ΜΠΟΡΟΥΣΑΜΕ ΝΑ ΠΡΟΣΘΕΣΟΥΜΕ?</a:t>
            </a:r>
            <a:endParaRPr lang="en-US" dirty="0"/>
          </a:p>
        </p:txBody>
      </p:sp>
      <p:sp>
        <p:nvSpPr>
          <p:cNvPr id="4" name="Slide Number Placeholder 3"/>
          <p:cNvSpPr>
            <a:spLocks noGrp="1"/>
          </p:cNvSpPr>
          <p:nvPr>
            <p:ph type="sldNum" sz="quarter" idx="10"/>
          </p:nvPr>
        </p:nvSpPr>
        <p:spPr/>
        <p:txBody>
          <a:bodyPr/>
          <a:lstStyle/>
          <a:p>
            <a:fld id="{0BA9C5BB-189C-4DEF-AD7D-7AA86673B058}" type="slidenum">
              <a:rPr lang="el-GR" smtClean="0"/>
              <a:t>15</a:t>
            </a:fld>
            <a:endParaRPr lang="el-GR"/>
          </a:p>
        </p:txBody>
      </p:sp>
    </p:spTree>
    <p:extLst>
      <p:ext uri="{BB962C8B-B14F-4D97-AF65-F5344CB8AC3E}">
        <p14:creationId xmlns:p14="http://schemas.microsoft.com/office/powerpoint/2010/main" val="24502252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660232" y="6597352"/>
            <a:ext cx="2133600" cy="205821"/>
          </a:xfrm>
          <a:prstGeom prst="rect">
            <a:avLst/>
          </a:prstGeom>
        </p:spPr>
        <p:txBody>
          <a:bodyPr/>
          <a:lstStyle>
            <a:lvl1pPr algn="r">
              <a:defRPr sz="1200">
                <a:solidFill>
                  <a:schemeClr val="tx1"/>
                </a:solidFill>
              </a:defRPr>
            </a:lvl1pPr>
          </a:lstStyle>
          <a:p>
            <a:fld id="{A080AF1B-F598-4F76-84DA-4773B211A236}" type="slidenum">
              <a:rPr lang="el-GR" smtClean="0"/>
              <a:pPr/>
              <a:t>‹#›</a:t>
            </a:fld>
            <a:endParaRPr lang="el-GR" dirty="0"/>
          </a:p>
        </p:txBody>
      </p:sp>
      <p:sp>
        <p:nvSpPr>
          <p:cNvPr id="5" name="Title Placeholder 1"/>
          <p:cNvSpPr>
            <a:spLocks noGrp="1"/>
          </p:cNvSpPr>
          <p:nvPr>
            <p:ph type="title"/>
          </p:nvPr>
        </p:nvSpPr>
        <p:spPr>
          <a:xfrm>
            <a:off x="457200" y="260648"/>
            <a:ext cx="8229600" cy="936104"/>
          </a:xfrm>
          <a:prstGeom prst="rect">
            <a:avLst/>
          </a:prstGeom>
        </p:spPr>
        <p:txBody>
          <a:bodyPr vert="horz" lIns="91440" tIns="45720" rIns="91440" bIns="45720" rtlCol="0" anchor="ctr">
            <a:normAutofit/>
          </a:bodyPr>
          <a:lstStyle/>
          <a:p>
            <a:r>
              <a:rPr lang="en-US" dirty="0"/>
              <a:t>Click to edit Master title style</a:t>
            </a:r>
            <a:endParaRPr lang="el-GR" dirty="0"/>
          </a:p>
        </p:txBody>
      </p:sp>
      <p:sp>
        <p:nvSpPr>
          <p:cNvPr id="10" name="Content Placeholder 2"/>
          <p:cNvSpPr>
            <a:spLocks noGrp="1"/>
          </p:cNvSpPr>
          <p:nvPr>
            <p:ph idx="1"/>
          </p:nvPr>
        </p:nvSpPr>
        <p:spPr>
          <a:xfrm>
            <a:off x="457200" y="1412776"/>
            <a:ext cx="8229600" cy="471338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pic>
        <p:nvPicPr>
          <p:cNvPr id="7"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23528" y="6567450"/>
            <a:ext cx="517376" cy="250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7716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l-G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l-G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080AF1B-F598-4F76-84DA-4773B211A236}" type="slidenum">
              <a:rPr lang="el-GR" smtClean="0"/>
              <a:t>‹#›</a:t>
            </a:fld>
            <a:endParaRPr lang="el-GR"/>
          </a:p>
        </p:txBody>
      </p:sp>
    </p:spTree>
    <p:extLst>
      <p:ext uri="{BB962C8B-B14F-4D97-AF65-F5344CB8AC3E}">
        <p14:creationId xmlns:p14="http://schemas.microsoft.com/office/powerpoint/2010/main" val="4155457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l-G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l-G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080AF1B-F598-4F76-84DA-4773B211A236}" type="slidenum">
              <a:rPr lang="el-GR" smtClean="0"/>
              <a:t>‹#›</a:t>
            </a:fld>
            <a:endParaRPr lang="el-GR"/>
          </a:p>
        </p:txBody>
      </p:sp>
    </p:spTree>
    <p:extLst>
      <p:ext uri="{BB962C8B-B14F-4D97-AF65-F5344CB8AC3E}">
        <p14:creationId xmlns:p14="http://schemas.microsoft.com/office/powerpoint/2010/main" val="401073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l-G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l-GR"/>
          </a:p>
        </p:txBody>
      </p:sp>
      <p:sp>
        <p:nvSpPr>
          <p:cNvPr id="6" name="Slide Number Placeholder 5"/>
          <p:cNvSpPr>
            <a:spLocks noGrp="1"/>
          </p:cNvSpPr>
          <p:nvPr>
            <p:ph type="sldNum" sz="quarter" idx="12"/>
          </p:nvPr>
        </p:nvSpPr>
        <p:spPr>
          <a:xfrm>
            <a:off x="6830888" y="6520259"/>
            <a:ext cx="2133600" cy="365125"/>
          </a:xfrm>
          <a:prstGeom prst="rect">
            <a:avLst/>
          </a:prstGeom>
        </p:spPr>
        <p:txBody>
          <a:bodyPr/>
          <a:lstStyle>
            <a:lvl1pPr algn="r">
              <a:defRPr sz="1100"/>
            </a:lvl1pPr>
          </a:lstStyle>
          <a:p>
            <a:fld id="{A080AF1B-F598-4F76-84DA-4773B211A236}" type="slidenum">
              <a:rPr lang="el-GR" smtClean="0"/>
              <a:pPr/>
              <a:t>‹#›</a:t>
            </a:fld>
            <a:endParaRPr lang="el-GR"/>
          </a:p>
        </p:txBody>
      </p:sp>
    </p:spTree>
    <p:extLst>
      <p:ext uri="{BB962C8B-B14F-4D97-AF65-F5344CB8AC3E}">
        <p14:creationId xmlns:p14="http://schemas.microsoft.com/office/powerpoint/2010/main" val="2349893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l-G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l-G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080AF1B-F598-4F76-84DA-4773B211A236}" type="slidenum">
              <a:rPr lang="el-GR" smtClean="0"/>
              <a:t>‹#›</a:t>
            </a:fld>
            <a:endParaRPr lang="el-GR"/>
          </a:p>
        </p:txBody>
      </p:sp>
    </p:spTree>
    <p:extLst>
      <p:ext uri="{BB962C8B-B14F-4D97-AF65-F5344CB8AC3E}">
        <p14:creationId xmlns:p14="http://schemas.microsoft.com/office/powerpoint/2010/main" val="13710317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l-G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l-G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080AF1B-F598-4F76-84DA-4773B211A236}" type="slidenum">
              <a:rPr lang="el-GR" smtClean="0"/>
              <a:t>‹#›</a:t>
            </a:fld>
            <a:endParaRPr lang="el-GR"/>
          </a:p>
        </p:txBody>
      </p:sp>
    </p:spTree>
    <p:extLst>
      <p:ext uri="{BB962C8B-B14F-4D97-AF65-F5344CB8AC3E}">
        <p14:creationId xmlns:p14="http://schemas.microsoft.com/office/powerpoint/2010/main" val="1415343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l-G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l-G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A080AF1B-F598-4F76-84DA-4773B211A236}" type="slidenum">
              <a:rPr lang="el-GR" smtClean="0"/>
              <a:t>‹#›</a:t>
            </a:fld>
            <a:endParaRPr lang="el-GR"/>
          </a:p>
        </p:txBody>
      </p:sp>
    </p:spTree>
    <p:extLst>
      <p:ext uri="{BB962C8B-B14F-4D97-AF65-F5344CB8AC3E}">
        <p14:creationId xmlns:p14="http://schemas.microsoft.com/office/powerpoint/2010/main" val="271627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l-G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l-G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A080AF1B-F598-4F76-84DA-4773B211A236}" type="slidenum">
              <a:rPr lang="el-GR" smtClean="0"/>
              <a:t>‹#›</a:t>
            </a:fld>
            <a:endParaRPr lang="el-GR"/>
          </a:p>
        </p:txBody>
      </p:sp>
    </p:spTree>
    <p:extLst>
      <p:ext uri="{BB962C8B-B14F-4D97-AF65-F5344CB8AC3E}">
        <p14:creationId xmlns:p14="http://schemas.microsoft.com/office/powerpoint/2010/main" val="730056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l-G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l-G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A080AF1B-F598-4F76-84DA-4773B211A236}" type="slidenum">
              <a:rPr lang="el-GR" smtClean="0"/>
              <a:t>‹#›</a:t>
            </a:fld>
            <a:endParaRPr lang="el-GR"/>
          </a:p>
        </p:txBody>
      </p:sp>
    </p:spTree>
    <p:extLst>
      <p:ext uri="{BB962C8B-B14F-4D97-AF65-F5344CB8AC3E}">
        <p14:creationId xmlns:p14="http://schemas.microsoft.com/office/powerpoint/2010/main" val="36017518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l-G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l-G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080AF1B-F598-4F76-84DA-4773B211A236}" type="slidenum">
              <a:rPr lang="el-GR" smtClean="0"/>
              <a:t>‹#›</a:t>
            </a:fld>
            <a:endParaRPr lang="el-GR"/>
          </a:p>
        </p:txBody>
      </p:sp>
    </p:spTree>
    <p:extLst>
      <p:ext uri="{BB962C8B-B14F-4D97-AF65-F5344CB8AC3E}">
        <p14:creationId xmlns:p14="http://schemas.microsoft.com/office/powerpoint/2010/main" val="3900148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l-G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l-G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080AF1B-F598-4F76-84DA-4773B211A236}" type="slidenum">
              <a:rPr lang="el-GR" smtClean="0"/>
              <a:t>‹#›</a:t>
            </a:fld>
            <a:endParaRPr lang="el-GR"/>
          </a:p>
        </p:txBody>
      </p:sp>
    </p:spTree>
    <p:extLst>
      <p:ext uri="{BB962C8B-B14F-4D97-AF65-F5344CB8AC3E}">
        <p14:creationId xmlns:p14="http://schemas.microsoft.com/office/powerpoint/2010/main" val="2011965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p:cNvSpPr/>
          <p:nvPr userDrawn="1"/>
        </p:nvSpPr>
        <p:spPr>
          <a:xfrm>
            <a:off x="251520" y="260648"/>
            <a:ext cx="8640959" cy="6275138"/>
          </a:xfrm>
          <a:prstGeom prst="rect">
            <a:avLst/>
          </a:prstGeom>
          <a:no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Title Placeholder 1"/>
          <p:cNvSpPr>
            <a:spLocks noGrp="1"/>
          </p:cNvSpPr>
          <p:nvPr>
            <p:ph type="title"/>
          </p:nvPr>
        </p:nvSpPr>
        <p:spPr>
          <a:xfrm>
            <a:off x="457200" y="274638"/>
            <a:ext cx="8229600" cy="922114"/>
          </a:xfrm>
          <a:prstGeom prst="rect">
            <a:avLst/>
          </a:prstGeom>
        </p:spPr>
        <p:txBody>
          <a:bodyPr vert="horz" lIns="91440" tIns="45720" rIns="91440" bIns="45720" rtlCol="0" anchor="ctr">
            <a:normAutofit/>
          </a:bodyPr>
          <a:lstStyle/>
          <a:p>
            <a:r>
              <a:rPr lang="en-US" dirty="0"/>
              <a:t>Click to edit Master title style</a:t>
            </a:r>
            <a:endParaRPr lang="el-GR" dirty="0"/>
          </a:p>
        </p:txBody>
      </p:sp>
      <p:sp>
        <p:nvSpPr>
          <p:cNvPr id="3" name="Text Placeholder 2"/>
          <p:cNvSpPr>
            <a:spLocks noGrp="1"/>
          </p:cNvSpPr>
          <p:nvPr>
            <p:ph type="body" idx="1"/>
          </p:nvPr>
        </p:nvSpPr>
        <p:spPr>
          <a:xfrm>
            <a:off x="457200" y="1412776"/>
            <a:ext cx="8229600" cy="471338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5" name="Rectangle 4"/>
          <p:cNvSpPr/>
          <p:nvPr userDrawn="1"/>
        </p:nvSpPr>
        <p:spPr>
          <a:xfrm>
            <a:off x="3707904" y="6250759"/>
            <a:ext cx="1656184" cy="562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6" name="Picture 5"/>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3995936" y="6271277"/>
            <a:ext cx="1089123" cy="456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77350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3200" kern="1200">
          <a:solidFill>
            <a:schemeClr val="tx2">
              <a:lumMod val="75000"/>
            </a:schemeClr>
          </a:solidFill>
          <a:effectLst>
            <a:outerShdw blurRad="38100" dist="38100" dir="2700000" algn="tl">
              <a:srgbClr val="000000">
                <a:alpha val="43137"/>
              </a:srgb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2">
              <a:lumMod val="75000"/>
            </a:schemeClr>
          </a:solidFill>
          <a:effectLst>
            <a:outerShdw blurRad="38100" dist="38100" dir="2700000" algn="tl">
              <a:srgbClr val="000000">
                <a:alpha val="43137"/>
              </a:srgbClr>
            </a:outerShdw>
          </a:effectLst>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2">
              <a:lumMod val="7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2">
              <a:lumMod val="7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2">
              <a:lumMod val="7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36.jpeg"/><Relationship Id="rId11" Type="http://schemas.openxmlformats.org/officeDocument/2006/relationships/image" Target="../media/image41.png"/><Relationship Id="rId5" Type="http://schemas.openxmlformats.org/officeDocument/2006/relationships/image" Target="../media/image35.jpeg"/><Relationship Id="rId10" Type="http://schemas.openxmlformats.org/officeDocument/2006/relationships/image" Target="../media/image40.jpg"/><Relationship Id="rId4" Type="http://schemas.openxmlformats.org/officeDocument/2006/relationships/image" Target="../media/image34.jpeg"/><Relationship Id="rId9" Type="http://schemas.openxmlformats.org/officeDocument/2006/relationships/image" Target="../media/image39.jpeg"/></Relationships>
</file>

<file path=ppt/slides/_rels/slide11.xml.rels><?xml version="1.0" encoding="UTF-8" standalone="yes"?>
<Relationships xmlns="http://schemas.openxmlformats.org/package/2006/relationships"><Relationship Id="rId8" Type="http://schemas.openxmlformats.org/officeDocument/2006/relationships/image" Target="../media/image48.jpeg"/><Relationship Id="rId13" Type="http://schemas.openxmlformats.org/officeDocument/2006/relationships/image" Target="../media/image52.jpeg"/><Relationship Id="rId3" Type="http://schemas.openxmlformats.org/officeDocument/2006/relationships/image" Target="../media/image43.jpeg"/><Relationship Id="rId7" Type="http://schemas.openxmlformats.org/officeDocument/2006/relationships/image" Target="../media/image47.jpeg"/><Relationship Id="rId12" Type="http://schemas.openxmlformats.org/officeDocument/2006/relationships/image" Target="../media/image3.jpeg"/><Relationship Id="rId2" Type="http://schemas.openxmlformats.org/officeDocument/2006/relationships/image" Target="../media/image42.jpeg"/><Relationship Id="rId1" Type="http://schemas.openxmlformats.org/officeDocument/2006/relationships/slideLayout" Target="../slideLayouts/slideLayout2.xml"/><Relationship Id="rId6" Type="http://schemas.openxmlformats.org/officeDocument/2006/relationships/image" Target="../media/image46.jpeg"/><Relationship Id="rId11" Type="http://schemas.openxmlformats.org/officeDocument/2006/relationships/image" Target="../media/image51.jpeg"/><Relationship Id="rId5" Type="http://schemas.openxmlformats.org/officeDocument/2006/relationships/image" Target="../media/image45.png"/><Relationship Id="rId10" Type="http://schemas.openxmlformats.org/officeDocument/2006/relationships/image" Target="../media/image50.jpeg"/><Relationship Id="rId4" Type="http://schemas.openxmlformats.org/officeDocument/2006/relationships/image" Target="../media/image44.jpeg"/><Relationship Id="rId9" Type="http://schemas.openxmlformats.org/officeDocument/2006/relationships/image" Target="../media/image49.jpeg"/><Relationship Id="rId14" Type="http://schemas.openxmlformats.org/officeDocument/2006/relationships/image" Target="../media/image53.jpeg"/></Relationships>
</file>

<file path=ppt/slides/_rels/slide1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xml"/><Relationship Id="rId4" Type="http://schemas.openxmlformats.org/officeDocument/2006/relationships/image" Target="../media/image56.jpeg"/></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chart" Target="../charts/chart3.xml"/></Relationships>
</file>

<file path=ppt/slides/_rels/slide1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1.xml"/><Relationship Id="rId5" Type="http://schemas.openxmlformats.org/officeDocument/2006/relationships/chart" Target="../charts/chart8.xml"/><Relationship Id="rId4" Type="http://schemas.openxmlformats.org/officeDocument/2006/relationships/chart" Target="../charts/chart7.xml"/></Relationships>
</file>

<file path=ppt/slides/_rels/slide15.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0.jpeg"/><Relationship Id="rId5" Type="http://schemas.openxmlformats.org/officeDocument/2006/relationships/image" Target="../media/image59.jpeg"/><Relationship Id="rId4" Type="http://schemas.openxmlformats.org/officeDocument/2006/relationships/image" Target="../media/image58.jpeg"/></Relationships>
</file>

<file path=ppt/slides/_rels/slide16.xml.rels><?xml version="1.0" encoding="UTF-8" standalone="yes"?>
<Relationships xmlns="http://schemas.openxmlformats.org/package/2006/relationships"><Relationship Id="rId2" Type="http://schemas.openxmlformats.org/officeDocument/2006/relationships/hyperlink" Target="mailto:info@papoutsanis.gr"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image" Target="../media/image23.jpeg"/><Relationship Id="rId7" Type="http://schemas.openxmlformats.org/officeDocument/2006/relationships/image" Target="../media/image27.jpeg"/><Relationship Id="rId12" Type="http://schemas.openxmlformats.org/officeDocument/2006/relationships/image" Target="../media/image32.pn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6.jpeg"/><Relationship Id="rId11" Type="http://schemas.openxmlformats.org/officeDocument/2006/relationships/image" Target="../media/image31.jpeg"/><Relationship Id="rId5" Type="http://schemas.openxmlformats.org/officeDocument/2006/relationships/image" Target="../media/image25.jpeg"/><Relationship Id="rId10" Type="http://schemas.openxmlformats.org/officeDocument/2006/relationships/image" Target="../media/image30.jpeg"/><Relationship Id="rId4" Type="http://schemas.openxmlformats.org/officeDocument/2006/relationships/image" Target="../media/image24.jpeg"/><Relationship Id="rId9" Type="http://schemas.openxmlformats.org/officeDocument/2006/relationships/image" Target="../media/image2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Αθήνα, </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19" y="0"/>
            <a:ext cx="9133562" cy="6858000"/>
          </a:xfrm>
          <a:prstGeom prst="rect">
            <a:avLst/>
          </a:prstGeom>
        </p:spPr>
      </p:pic>
      <p:sp>
        <p:nvSpPr>
          <p:cNvPr id="2" name="TextBox 1"/>
          <p:cNvSpPr txBox="1"/>
          <p:nvPr/>
        </p:nvSpPr>
        <p:spPr>
          <a:xfrm>
            <a:off x="395536" y="5930116"/>
            <a:ext cx="8208912" cy="523220"/>
          </a:xfrm>
          <a:prstGeom prst="rect">
            <a:avLst/>
          </a:prstGeom>
          <a:solidFill>
            <a:schemeClr val="tx2">
              <a:lumMod val="75000"/>
              <a:alpha val="35000"/>
            </a:schemeClr>
          </a:solidFill>
          <a:effectLst>
            <a:outerShdw blurRad="50800" dist="38100" dir="2700000" algn="tl" rotWithShape="0">
              <a:prstClr val="black">
                <a:alpha val="40000"/>
              </a:prstClr>
            </a:outerShdw>
          </a:effectLst>
        </p:spPr>
        <p:txBody>
          <a:bodyPr wrap="square" rtlCol="0">
            <a:spAutoFit/>
          </a:bodyPr>
          <a:lstStyle/>
          <a:p>
            <a:pPr algn="ctr"/>
            <a:r>
              <a:rPr lang="en-US" sz="2800" b="1" i="1" spc="150" dirty="0">
                <a:solidFill>
                  <a:schemeClr val="bg1"/>
                </a:solidFill>
              </a:rPr>
              <a:t>“Creating wellness, producing value”</a:t>
            </a:r>
            <a:endParaRPr lang="el-GR" sz="2800" b="1" i="1" spc="150" dirty="0">
              <a:solidFill>
                <a:schemeClr val="bg1"/>
              </a:solidFill>
            </a:endParaRPr>
          </a:p>
        </p:txBody>
      </p:sp>
      <p:sp>
        <p:nvSpPr>
          <p:cNvPr id="5" name="Title 2"/>
          <p:cNvSpPr txBox="1">
            <a:spLocks/>
          </p:cNvSpPr>
          <p:nvPr/>
        </p:nvSpPr>
        <p:spPr>
          <a:xfrm>
            <a:off x="3131840" y="3429000"/>
            <a:ext cx="2880320" cy="86409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200" kern="1200">
                <a:solidFill>
                  <a:schemeClr val="tx2">
                    <a:lumMod val="75000"/>
                  </a:schemeClr>
                </a:solidFill>
                <a:effectLst>
                  <a:outerShdw blurRad="38100" dist="38100" dir="2700000" algn="tl">
                    <a:srgbClr val="000000">
                      <a:alpha val="43137"/>
                    </a:srgbClr>
                  </a:outerShdw>
                </a:effectLst>
                <a:latin typeface="+mj-lt"/>
                <a:ea typeface="+mj-ea"/>
                <a:cs typeface="+mj-cs"/>
              </a:defRPr>
            </a:lvl1pPr>
          </a:lstStyle>
          <a:p>
            <a:r>
              <a:rPr lang="en-US" sz="1600" b="1" dirty="0" smtClean="0">
                <a:solidFill>
                  <a:schemeClr val="tx1"/>
                </a:solidFill>
                <a:effectLst/>
                <a:latin typeface="+mn-lt"/>
              </a:rPr>
              <a:t>29 JULY 2020</a:t>
            </a:r>
            <a:endParaRPr lang="el-GR" sz="1600" b="1" dirty="0">
              <a:solidFill>
                <a:schemeClr val="tx1"/>
              </a:solidFill>
              <a:effectLst/>
              <a:latin typeface="+mn-lt"/>
            </a:endParaRPr>
          </a:p>
        </p:txBody>
      </p:sp>
    </p:spTree>
    <p:extLst>
      <p:ext uri="{BB962C8B-B14F-4D97-AF65-F5344CB8AC3E}">
        <p14:creationId xmlns:p14="http://schemas.microsoft.com/office/powerpoint/2010/main" val="26412486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0622"/>
            <a:ext cx="8229600" cy="922114"/>
          </a:xfrm>
        </p:spPr>
        <p:txBody>
          <a:bodyPr>
            <a:normAutofit/>
          </a:bodyPr>
          <a:lstStyle/>
          <a:p>
            <a:r>
              <a:rPr lang="en-US" sz="2800" dirty="0"/>
              <a:t>Own Brands - Retail</a:t>
            </a:r>
            <a:endParaRPr lang="el-GR" sz="2800" dirty="0"/>
          </a:p>
        </p:txBody>
      </p:sp>
      <p:sp>
        <p:nvSpPr>
          <p:cNvPr id="4" name="Slide Number Placeholder 3"/>
          <p:cNvSpPr>
            <a:spLocks noGrp="1"/>
          </p:cNvSpPr>
          <p:nvPr>
            <p:ph type="sldNum" sz="quarter" idx="12"/>
          </p:nvPr>
        </p:nvSpPr>
        <p:spPr>
          <a:xfrm>
            <a:off x="6758880" y="6520259"/>
            <a:ext cx="2133600" cy="365125"/>
          </a:xfrm>
        </p:spPr>
        <p:txBody>
          <a:bodyPr/>
          <a:lstStyle/>
          <a:p>
            <a:fld id="{A080AF1B-F598-4F76-84DA-4773B211A236}" type="slidenum">
              <a:rPr lang="el-GR" smtClean="0"/>
              <a:pPr/>
              <a:t>10</a:t>
            </a:fld>
            <a:endParaRPr lang="el-GR"/>
          </a:p>
        </p:txBody>
      </p:sp>
      <p:cxnSp>
        <p:nvCxnSpPr>
          <p:cNvPr id="24" name="Straight Connector 23"/>
          <p:cNvCxnSpPr/>
          <p:nvPr/>
        </p:nvCxnSpPr>
        <p:spPr>
          <a:xfrm>
            <a:off x="251520" y="5301208"/>
            <a:ext cx="864096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979712" y="980728"/>
            <a:ext cx="0" cy="432048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51520" y="980728"/>
            <a:ext cx="864096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26" name="Picture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3449" y="2636912"/>
            <a:ext cx="1512168" cy="549878"/>
          </a:xfrm>
          <a:prstGeom prst="rect">
            <a:avLst/>
          </a:prstGeom>
        </p:spPr>
      </p:pic>
      <p:sp>
        <p:nvSpPr>
          <p:cNvPr id="40" name="Title 1"/>
          <p:cNvSpPr txBox="1">
            <a:spLocks/>
          </p:cNvSpPr>
          <p:nvPr/>
        </p:nvSpPr>
        <p:spPr>
          <a:xfrm>
            <a:off x="323528" y="3212976"/>
            <a:ext cx="1660132" cy="46269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200" kern="1200">
                <a:solidFill>
                  <a:schemeClr val="tx2">
                    <a:lumMod val="75000"/>
                  </a:schemeClr>
                </a:solidFill>
                <a:effectLst>
                  <a:outerShdw blurRad="38100" dist="38100" dir="2700000" algn="tl">
                    <a:srgbClr val="000000">
                      <a:alpha val="43137"/>
                    </a:srgbClr>
                  </a:outerShdw>
                </a:effectLst>
                <a:latin typeface="+mj-lt"/>
                <a:ea typeface="+mj-ea"/>
                <a:cs typeface="+mj-cs"/>
              </a:defRPr>
            </a:lvl1pPr>
          </a:lstStyle>
          <a:p>
            <a:r>
              <a:rPr lang="en-US" sz="1900" b="1" dirty="0" smtClean="0"/>
              <a:t>Hand Sanitizer </a:t>
            </a:r>
            <a:endParaRPr lang="el-GR" sz="1900" b="1"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95128" y="2114641"/>
            <a:ext cx="1468760" cy="210644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08304" y="3140968"/>
            <a:ext cx="386723" cy="1001614"/>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32240" y="3103955"/>
            <a:ext cx="477028" cy="1058472"/>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56176" y="3025594"/>
            <a:ext cx="504056" cy="1123485"/>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35896" y="2527831"/>
            <a:ext cx="496174" cy="1621249"/>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932040" y="2832485"/>
            <a:ext cx="544723" cy="1316595"/>
          </a:xfrm>
          <a:prstGeom prst="rect">
            <a:avLst/>
          </a:prstGeom>
        </p:spPr>
      </p:pic>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211485" y="2636912"/>
            <a:ext cx="720555" cy="1533341"/>
          </a:xfrm>
          <a:prstGeom prst="rect">
            <a:avLst/>
          </a:prstGeom>
        </p:spPr>
      </p:pic>
      <p:pic>
        <p:nvPicPr>
          <p:cNvPr id="12" name="Picture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884368" y="3068960"/>
            <a:ext cx="848152" cy="1113907"/>
          </a:xfrm>
          <a:prstGeom prst="rect">
            <a:avLst/>
          </a:prstGeom>
        </p:spPr>
      </p:pic>
      <p:pic>
        <p:nvPicPr>
          <p:cNvPr id="27" name="Picture 25"/>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292080" y="2845754"/>
            <a:ext cx="1020735" cy="159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23606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758880" y="6520259"/>
            <a:ext cx="2133600" cy="365125"/>
          </a:xfrm>
        </p:spPr>
        <p:txBody>
          <a:bodyPr/>
          <a:lstStyle/>
          <a:p>
            <a:fld id="{A080AF1B-F598-4F76-84DA-4773B211A236}" type="slidenum">
              <a:rPr lang="el-GR" smtClean="0"/>
              <a:pPr/>
              <a:t>11</a:t>
            </a:fld>
            <a:endParaRPr lang="el-GR"/>
          </a:p>
        </p:txBody>
      </p:sp>
      <p:pic>
        <p:nvPicPr>
          <p:cNvPr id="15" name="Picture 23" descr="o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23728" y="4581362"/>
            <a:ext cx="709986" cy="443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4" descr="u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24753" y="4581128"/>
            <a:ext cx="711143" cy="444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2" name="Straight Connector 21"/>
          <p:cNvCxnSpPr/>
          <p:nvPr/>
        </p:nvCxnSpPr>
        <p:spPr>
          <a:xfrm>
            <a:off x="251520" y="2729442"/>
            <a:ext cx="4968552"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51520" y="4005064"/>
            <a:ext cx="4968552"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51520" y="5301208"/>
            <a:ext cx="4968552"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979712" y="980728"/>
            <a:ext cx="0" cy="432048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51520" y="980728"/>
            <a:ext cx="864096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5220072" y="980728"/>
            <a:ext cx="0" cy="432048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528" y="2960492"/>
            <a:ext cx="1603625" cy="811988"/>
          </a:xfrm>
          <a:prstGeom prst="rect">
            <a:avLst/>
          </a:prstGeom>
        </p:spPr>
      </p:pic>
      <p:pic>
        <p:nvPicPr>
          <p:cNvPr id="17" name="Picture 2" descr="C:\Users\pergamali\AppData\Local\Microsoft\Windows\Temporary Internet Files\Content.Outlook\RXOOHZW1\Logo-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5536" y="1306666"/>
            <a:ext cx="1485629" cy="111422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67744" y="1052736"/>
            <a:ext cx="2655593" cy="1583099"/>
          </a:xfrm>
          <a:prstGeom prst="rect">
            <a:avLst/>
          </a:prstGeom>
        </p:spPr>
      </p:pic>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5536" y="4077072"/>
            <a:ext cx="1486782" cy="1152128"/>
          </a:xfrm>
          <a:prstGeom prst="rect">
            <a:avLst/>
          </a:prstGeom>
        </p:spPr>
      </p:pic>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672788" y="4287374"/>
            <a:ext cx="755196" cy="932684"/>
          </a:xfrm>
          <a:prstGeom prst="rect">
            <a:avLst/>
          </a:prstGeom>
        </p:spPr>
      </p:pic>
      <p:pic>
        <p:nvPicPr>
          <p:cNvPr id="9" name="Picture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422358" y="4293096"/>
            <a:ext cx="725706" cy="936104"/>
          </a:xfrm>
          <a:prstGeom prst="rect">
            <a:avLst/>
          </a:prstGeom>
        </p:spPr>
      </p:pic>
      <p:pic>
        <p:nvPicPr>
          <p:cNvPr id="10" name="Picture 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208370" y="2852936"/>
            <a:ext cx="859574" cy="1017163"/>
          </a:xfrm>
          <a:prstGeom prst="rect">
            <a:avLst/>
          </a:prstGeom>
        </p:spPr>
      </p:pic>
      <p:pic>
        <p:nvPicPr>
          <p:cNvPr id="11" name="Picture 1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139952" y="2852936"/>
            <a:ext cx="817650" cy="996345"/>
          </a:xfrm>
          <a:prstGeom prst="rect">
            <a:avLst/>
          </a:prstGeom>
        </p:spPr>
      </p:pic>
      <p:pic>
        <p:nvPicPr>
          <p:cNvPr id="25" name="Picture 24"/>
          <p:cNvPicPr>
            <a:picLocks noChangeAspect="1"/>
          </p:cNvPicPr>
          <p:nvPr/>
        </p:nvPicPr>
        <p:blipFill rotWithShape="1">
          <a:blip r:embed="rId12" cstate="print">
            <a:extLst>
              <a:ext uri="{28A0092B-C50C-407E-A947-70E740481C1C}">
                <a14:useLocalDpi xmlns:a14="http://schemas.microsoft.com/office/drawing/2010/main" val="0"/>
              </a:ext>
            </a:extLst>
          </a:blip>
          <a:srcRect l="35070" t="30090" r="33765" b="49009"/>
          <a:stretch/>
        </p:blipFill>
        <p:spPr>
          <a:xfrm>
            <a:off x="5652120" y="2780270"/>
            <a:ext cx="2846442" cy="1433384"/>
          </a:xfrm>
          <a:prstGeom prst="rect">
            <a:avLst/>
          </a:prstGeom>
        </p:spPr>
      </p:pic>
      <p:sp>
        <p:nvSpPr>
          <p:cNvPr id="26" name="Title 1"/>
          <p:cNvSpPr txBox="1">
            <a:spLocks/>
          </p:cNvSpPr>
          <p:nvPr/>
        </p:nvSpPr>
        <p:spPr>
          <a:xfrm>
            <a:off x="457200" y="130622"/>
            <a:ext cx="8229600" cy="92211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200" kern="1200">
                <a:solidFill>
                  <a:schemeClr val="tx2">
                    <a:lumMod val="75000"/>
                  </a:schemeClr>
                </a:solidFill>
                <a:effectLst>
                  <a:outerShdw blurRad="38100" dist="38100" dir="2700000" algn="tl">
                    <a:srgbClr val="000000">
                      <a:alpha val="43137"/>
                    </a:srgbClr>
                  </a:outerShdw>
                </a:effectLst>
                <a:latin typeface="+mj-lt"/>
                <a:ea typeface="+mj-ea"/>
                <a:cs typeface="+mj-cs"/>
              </a:defRPr>
            </a:lvl1pPr>
          </a:lstStyle>
          <a:p>
            <a:r>
              <a:rPr lang="en-US" sz="2800" smtClean="0"/>
              <a:t>Own Brands - Retail</a:t>
            </a:r>
            <a:endParaRPr lang="el-GR" sz="2800" dirty="0"/>
          </a:p>
        </p:txBody>
      </p:sp>
      <p:pic>
        <p:nvPicPr>
          <p:cNvPr id="27" name="Picture 26"/>
          <p:cNvPicPr>
            <a:picLocks noChangeAspect="1"/>
          </p:cNvPicPr>
          <p:nvPr/>
        </p:nvPicPr>
        <p:blipFill rotWithShape="1">
          <a:blip r:embed="rId13" cstate="print">
            <a:extLst>
              <a:ext uri="{28A0092B-C50C-407E-A947-70E740481C1C}">
                <a14:useLocalDpi xmlns:a14="http://schemas.microsoft.com/office/drawing/2010/main" val="0"/>
              </a:ext>
            </a:extLst>
          </a:blip>
          <a:srcRect l="20390" t="17004" r="20130" b="25357"/>
          <a:stretch/>
        </p:blipFill>
        <p:spPr>
          <a:xfrm>
            <a:off x="2153892" y="2780928"/>
            <a:ext cx="796054" cy="514268"/>
          </a:xfrm>
          <a:prstGeom prst="rect">
            <a:avLst/>
          </a:prstGeom>
        </p:spPr>
      </p:pic>
      <p:pic>
        <p:nvPicPr>
          <p:cNvPr id="28" name="Picture 27"/>
          <p:cNvPicPr>
            <a:picLocks noChangeAspect="1"/>
          </p:cNvPicPr>
          <p:nvPr/>
        </p:nvPicPr>
        <p:blipFill rotWithShape="1">
          <a:blip r:embed="rId14" cstate="print">
            <a:extLst>
              <a:ext uri="{28A0092B-C50C-407E-A947-70E740481C1C}">
                <a14:useLocalDpi xmlns:a14="http://schemas.microsoft.com/office/drawing/2010/main" val="0"/>
              </a:ext>
            </a:extLst>
          </a:blip>
          <a:srcRect l="20390" t="17004" r="20130" b="25357"/>
          <a:stretch/>
        </p:blipFill>
        <p:spPr>
          <a:xfrm>
            <a:off x="2079650" y="3356992"/>
            <a:ext cx="944538" cy="610192"/>
          </a:xfrm>
          <a:prstGeom prst="rect">
            <a:avLst/>
          </a:prstGeom>
        </p:spPr>
      </p:pic>
    </p:spTree>
    <p:extLst>
      <p:ext uri="{BB962C8B-B14F-4D97-AF65-F5344CB8AC3E}">
        <p14:creationId xmlns:p14="http://schemas.microsoft.com/office/powerpoint/2010/main" val="27946973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614"/>
            <a:ext cx="8229600" cy="922114"/>
          </a:xfrm>
        </p:spPr>
        <p:txBody>
          <a:bodyPr>
            <a:normAutofit/>
          </a:bodyPr>
          <a:lstStyle/>
          <a:p>
            <a:r>
              <a:rPr lang="en-US" sz="2400" dirty="0"/>
              <a:t>Own Brands – Selective Market &amp; Pharmacies </a:t>
            </a:r>
            <a:endParaRPr lang="el-GR" sz="2400" dirty="0"/>
          </a:p>
        </p:txBody>
      </p:sp>
      <p:sp>
        <p:nvSpPr>
          <p:cNvPr id="4" name="Slide Number Placeholder 3"/>
          <p:cNvSpPr>
            <a:spLocks noGrp="1"/>
          </p:cNvSpPr>
          <p:nvPr>
            <p:ph type="sldNum" sz="quarter" idx="12"/>
          </p:nvPr>
        </p:nvSpPr>
        <p:spPr/>
        <p:txBody>
          <a:bodyPr/>
          <a:lstStyle/>
          <a:p>
            <a:fld id="{A080AF1B-F598-4F76-84DA-4773B211A236}" type="slidenum">
              <a:rPr lang="el-GR" smtClean="0"/>
              <a:pPr/>
              <a:t>12</a:t>
            </a:fld>
            <a:endParaRPr lang="el-GR"/>
          </a:p>
        </p:txBody>
      </p:sp>
      <p:sp>
        <p:nvSpPr>
          <p:cNvPr id="6" name="Rectangle 5"/>
          <p:cNvSpPr/>
          <p:nvPr/>
        </p:nvSpPr>
        <p:spPr>
          <a:xfrm>
            <a:off x="2646363" y="692696"/>
            <a:ext cx="3654425" cy="369887"/>
          </a:xfrm>
          <a:prstGeom prst="rect">
            <a:avLst/>
          </a:prstGeom>
        </p:spPr>
        <p:txBody>
          <a:bodyPr>
            <a:spAutoFit/>
          </a:bodyPr>
          <a:lstStyle/>
          <a:p>
            <a:pPr>
              <a:defRPr/>
            </a:pPr>
            <a:r>
              <a:rPr lang="en-US" sz="1800" b="1" dirty="0">
                <a:solidFill>
                  <a:schemeClr val="tx2">
                    <a:lumMod val="75000"/>
                  </a:schemeClr>
                </a:solidFill>
                <a:effectLst>
                  <a:outerShdw blurRad="38100" dist="38100" dir="2700000" algn="tl">
                    <a:srgbClr val="000000">
                      <a:alpha val="43137"/>
                    </a:srgbClr>
                  </a:outerShdw>
                </a:effectLst>
                <a:cs typeface="Calibri" pitchFamily="34" charset="0"/>
              </a:rPr>
              <a:t>OLIVIA - Beauty &amp; The Olive Tree</a:t>
            </a:r>
            <a:endParaRPr lang="el-GR" sz="1200" dirty="0">
              <a:solidFill>
                <a:schemeClr val="tx2">
                  <a:lumMod val="75000"/>
                </a:schemeClr>
              </a:solidFill>
              <a:cs typeface="Calibri"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1640" y="4797152"/>
            <a:ext cx="6264696" cy="1444013"/>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38742" y="1697987"/>
            <a:ext cx="4321490" cy="3243181"/>
          </a:xfrm>
          <a:prstGeom prst="rect">
            <a:avLst/>
          </a:prstGeom>
        </p:spPr>
      </p:pic>
      <p:sp>
        <p:nvSpPr>
          <p:cNvPr id="5" name="Rectangle 1"/>
          <p:cNvSpPr>
            <a:spLocks noChangeArrowheads="1"/>
          </p:cNvSpPr>
          <p:nvPr/>
        </p:nvSpPr>
        <p:spPr bwMode="auto">
          <a:xfrm>
            <a:off x="107950" y="1003375"/>
            <a:ext cx="896461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100" b="1" dirty="0">
                <a:solidFill>
                  <a:schemeClr val="tx2">
                    <a:lumMod val="75000"/>
                  </a:schemeClr>
                </a:solidFill>
              </a:rPr>
              <a:t>When tradition meets modern technology ... the result bears the name Olivia: </a:t>
            </a:r>
          </a:p>
          <a:p>
            <a:pPr algn="ctr"/>
            <a:r>
              <a:rPr lang="en-US" sz="1100" b="1" dirty="0">
                <a:solidFill>
                  <a:schemeClr val="tx2">
                    <a:lumMod val="75000"/>
                  </a:schemeClr>
                </a:solidFill>
              </a:rPr>
              <a:t>A line of natural products for body and hair care blessed with beneficial properties of Organic Olive Oil &amp; Organic Olive Extracts. </a:t>
            </a:r>
          </a:p>
          <a:p>
            <a:pPr algn="ctr"/>
            <a:r>
              <a:rPr lang="en-US" sz="1100" b="1" dirty="0">
                <a:solidFill>
                  <a:schemeClr val="tx2">
                    <a:lumMod val="75000"/>
                  </a:schemeClr>
                </a:solidFill>
              </a:rPr>
              <a:t>Olivia combines: 1. the deep knowledge of Papoutsanis on personal care products and olive tree beauty benefits with </a:t>
            </a:r>
          </a:p>
          <a:p>
            <a:pPr algn="ctr"/>
            <a:r>
              <a:rPr lang="en-US" sz="1100" b="1" dirty="0">
                <a:solidFill>
                  <a:schemeClr val="tx2">
                    <a:lumMod val="75000"/>
                  </a:schemeClr>
                </a:solidFill>
              </a:rPr>
              <a:t>2. the scientific R&amp;D knowhow on olive extracts of the University of Athens (Dpt. of  </a:t>
            </a:r>
            <a:r>
              <a:rPr lang="en-US" sz="1100" b="1" dirty="0" err="1">
                <a:solidFill>
                  <a:schemeClr val="tx2">
                    <a:lumMod val="75000"/>
                  </a:schemeClr>
                </a:solidFill>
              </a:rPr>
              <a:t>Pharmacognosy</a:t>
            </a:r>
            <a:r>
              <a:rPr lang="en-US" sz="1100" b="1" dirty="0">
                <a:solidFill>
                  <a:schemeClr val="tx2">
                    <a:lumMod val="75000"/>
                  </a:schemeClr>
                </a:solidFill>
              </a:rPr>
              <a:t> and Chemistry of Natural Products</a:t>
            </a:r>
            <a:r>
              <a:rPr lang="en-US" sz="1050" b="1" dirty="0">
                <a:solidFill>
                  <a:schemeClr val="tx2">
                    <a:lumMod val="75000"/>
                  </a:schemeClr>
                </a:solidFill>
              </a:rPr>
              <a:t>)</a:t>
            </a:r>
            <a:endParaRPr lang="el-GR" sz="1050" b="1" dirty="0">
              <a:solidFill>
                <a:schemeClr val="tx2">
                  <a:lumMod val="75000"/>
                </a:schemeClr>
              </a:solidFill>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7298" y="5294680"/>
            <a:ext cx="903134" cy="519197"/>
          </a:xfrm>
          <a:prstGeom prst="rect">
            <a:avLst/>
          </a:prstGeom>
        </p:spPr>
      </p:pic>
    </p:spTree>
    <p:extLst>
      <p:ext uri="{BB962C8B-B14F-4D97-AF65-F5344CB8AC3E}">
        <p14:creationId xmlns:p14="http://schemas.microsoft.com/office/powerpoint/2010/main" val="9891086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53998"/>
          </a:xfrm>
        </p:spPr>
        <p:txBody>
          <a:bodyPr>
            <a:normAutofit fontScale="90000"/>
          </a:bodyPr>
          <a:lstStyle/>
          <a:p>
            <a:r>
              <a:rPr lang="en-US" b="1" dirty="0">
                <a:solidFill>
                  <a:schemeClr val="tx2"/>
                </a:solidFill>
              </a:rPr>
              <a:t>Key figures 2012 </a:t>
            </a:r>
            <a:r>
              <a:rPr lang="en-US" b="1" dirty="0" smtClean="0">
                <a:solidFill>
                  <a:schemeClr val="tx2"/>
                </a:solidFill>
              </a:rPr>
              <a:t>–2019 </a:t>
            </a:r>
            <a:r>
              <a:rPr lang="en-US" sz="2000" b="1" i="1" dirty="0" smtClean="0">
                <a:solidFill>
                  <a:schemeClr val="tx2"/>
                </a:solidFill>
              </a:rPr>
              <a:t>in </a:t>
            </a:r>
            <a:r>
              <a:rPr lang="en-US" sz="2000" b="1" i="1" dirty="0">
                <a:solidFill>
                  <a:schemeClr val="tx2"/>
                </a:solidFill>
              </a:rPr>
              <a:t>‘000 Euro</a:t>
            </a:r>
            <a:endParaRPr lang="en-US" sz="2000" i="1" dirty="0"/>
          </a:p>
        </p:txBody>
      </p:sp>
      <p:sp>
        <p:nvSpPr>
          <p:cNvPr id="4" name="Slide Number Placeholder 3"/>
          <p:cNvSpPr>
            <a:spLocks noGrp="1"/>
          </p:cNvSpPr>
          <p:nvPr>
            <p:ph type="sldNum" sz="quarter" idx="12"/>
          </p:nvPr>
        </p:nvSpPr>
        <p:spPr/>
        <p:txBody>
          <a:bodyPr/>
          <a:lstStyle/>
          <a:p>
            <a:fld id="{A080AF1B-F598-4F76-84DA-4773B211A236}" type="slidenum">
              <a:rPr lang="el-GR" smtClean="0"/>
              <a:pPr/>
              <a:t>13</a:t>
            </a:fld>
            <a:endParaRPr lang="el-GR" dirty="0"/>
          </a:p>
        </p:txBody>
      </p:sp>
      <p:graphicFrame>
        <p:nvGraphicFramePr>
          <p:cNvPr id="14" name="Chart 13"/>
          <p:cNvGraphicFramePr>
            <a:graphicFrameLocks/>
          </p:cNvGraphicFramePr>
          <p:nvPr>
            <p:extLst>
              <p:ext uri="{D42A27DB-BD31-4B8C-83A1-F6EECF244321}">
                <p14:modId xmlns:p14="http://schemas.microsoft.com/office/powerpoint/2010/main" val="381982509"/>
              </p:ext>
            </p:extLst>
          </p:nvPr>
        </p:nvGraphicFramePr>
        <p:xfrm>
          <a:off x="4788024" y="928184"/>
          <a:ext cx="4176464" cy="28083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Chart 14"/>
          <p:cNvGraphicFramePr>
            <a:graphicFrameLocks/>
          </p:cNvGraphicFramePr>
          <p:nvPr>
            <p:extLst>
              <p:ext uri="{D42A27DB-BD31-4B8C-83A1-F6EECF244321}">
                <p14:modId xmlns:p14="http://schemas.microsoft.com/office/powerpoint/2010/main" val="1083635644"/>
              </p:ext>
            </p:extLst>
          </p:nvPr>
        </p:nvGraphicFramePr>
        <p:xfrm>
          <a:off x="395537" y="3717032"/>
          <a:ext cx="4320480" cy="2590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Chart 15"/>
          <p:cNvGraphicFramePr>
            <a:graphicFrameLocks/>
          </p:cNvGraphicFramePr>
          <p:nvPr>
            <p:extLst>
              <p:ext uri="{D42A27DB-BD31-4B8C-83A1-F6EECF244321}">
                <p14:modId xmlns:p14="http://schemas.microsoft.com/office/powerpoint/2010/main" val="3023688991"/>
              </p:ext>
            </p:extLst>
          </p:nvPr>
        </p:nvGraphicFramePr>
        <p:xfrm>
          <a:off x="4572000" y="3645024"/>
          <a:ext cx="4376192" cy="266429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p:cNvGraphicFramePr>
            <a:graphicFrameLocks/>
          </p:cNvGraphicFramePr>
          <p:nvPr>
            <p:extLst>
              <p:ext uri="{D42A27DB-BD31-4B8C-83A1-F6EECF244321}">
                <p14:modId xmlns:p14="http://schemas.microsoft.com/office/powerpoint/2010/main" val="3567146669"/>
              </p:ext>
            </p:extLst>
          </p:nvPr>
        </p:nvGraphicFramePr>
        <p:xfrm>
          <a:off x="457200" y="862602"/>
          <a:ext cx="4221072" cy="2887891"/>
        </p:xfrm>
        <a:graphic>
          <a:graphicData uri="http://schemas.openxmlformats.org/drawingml/2006/chart">
            <c:chart xmlns:c="http://schemas.openxmlformats.org/drawingml/2006/chart" xmlns:r="http://schemas.openxmlformats.org/officeDocument/2006/relationships" r:id="rId5"/>
          </a:graphicData>
        </a:graphic>
      </p:graphicFrame>
      <p:sp>
        <p:nvSpPr>
          <p:cNvPr id="12" name="TextBox 11"/>
          <p:cNvSpPr txBox="1"/>
          <p:nvPr/>
        </p:nvSpPr>
        <p:spPr>
          <a:xfrm>
            <a:off x="3131840" y="1700808"/>
            <a:ext cx="529312" cy="276999"/>
          </a:xfrm>
          <a:prstGeom prst="rect">
            <a:avLst/>
          </a:prstGeom>
          <a:noFill/>
        </p:spPr>
        <p:txBody>
          <a:bodyPr wrap="none" rtlCol="0">
            <a:spAutoFit/>
          </a:bodyPr>
          <a:lstStyle/>
          <a:p>
            <a:r>
              <a:rPr lang="en-US" sz="1200" b="1" dirty="0" smtClean="0">
                <a:solidFill>
                  <a:srgbClr val="00B050"/>
                </a:solidFill>
              </a:rPr>
              <a:t>+15%</a:t>
            </a:r>
            <a:endParaRPr lang="el-GR" sz="1200" b="1" dirty="0">
              <a:solidFill>
                <a:srgbClr val="00B050"/>
              </a:solidFill>
            </a:endParaRPr>
          </a:p>
        </p:txBody>
      </p:sp>
      <p:sp>
        <p:nvSpPr>
          <p:cNvPr id="13" name="TextBox 12"/>
          <p:cNvSpPr txBox="1"/>
          <p:nvPr/>
        </p:nvSpPr>
        <p:spPr>
          <a:xfrm>
            <a:off x="3563888" y="1409819"/>
            <a:ext cx="530915" cy="276999"/>
          </a:xfrm>
          <a:prstGeom prst="rect">
            <a:avLst/>
          </a:prstGeom>
          <a:noFill/>
        </p:spPr>
        <p:txBody>
          <a:bodyPr wrap="none" rtlCol="0">
            <a:spAutoFit/>
          </a:bodyPr>
          <a:lstStyle/>
          <a:p>
            <a:r>
              <a:rPr lang="en-US" sz="1200" b="1" dirty="0" smtClean="0">
                <a:solidFill>
                  <a:srgbClr val="00B050"/>
                </a:solidFill>
              </a:rPr>
              <a:t>+17%</a:t>
            </a:r>
            <a:endParaRPr lang="el-GR" sz="1200" b="1" dirty="0">
              <a:solidFill>
                <a:srgbClr val="00B050"/>
              </a:solidFill>
            </a:endParaRPr>
          </a:p>
        </p:txBody>
      </p:sp>
      <p:sp>
        <p:nvSpPr>
          <p:cNvPr id="17" name="TextBox 16"/>
          <p:cNvSpPr txBox="1"/>
          <p:nvPr/>
        </p:nvSpPr>
        <p:spPr>
          <a:xfrm>
            <a:off x="4042688" y="980728"/>
            <a:ext cx="530915" cy="276999"/>
          </a:xfrm>
          <a:prstGeom prst="rect">
            <a:avLst/>
          </a:prstGeom>
          <a:noFill/>
        </p:spPr>
        <p:txBody>
          <a:bodyPr wrap="none" rtlCol="0">
            <a:spAutoFit/>
          </a:bodyPr>
          <a:lstStyle/>
          <a:p>
            <a:r>
              <a:rPr lang="en-US" sz="1200" b="1" dirty="0" smtClean="0">
                <a:solidFill>
                  <a:srgbClr val="00B050"/>
                </a:solidFill>
              </a:rPr>
              <a:t>+27%</a:t>
            </a:r>
            <a:endParaRPr lang="el-GR" sz="1200" b="1" dirty="0">
              <a:solidFill>
                <a:srgbClr val="00B050"/>
              </a:solidFill>
            </a:endParaRPr>
          </a:p>
        </p:txBody>
      </p:sp>
    </p:spTree>
    <p:extLst>
      <p:ext uri="{BB962C8B-B14F-4D97-AF65-F5344CB8AC3E}">
        <p14:creationId xmlns:p14="http://schemas.microsoft.com/office/powerpoint/2010/main" val="18781042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080AF1B-F598-4F76-84DA-4773B211A236}" type="slidenum">
              <a:rPr lang="el-GR" smtClean="0"/>
              <a:pPr/>
              <a:t>14</a:t>
            </a:fld>
            <a:endParaRPr lang="el-GR" dirty="0"/>
          </a:p>
        </p:txBody>
      </p:sp>
      <p:sp>
        <p:nvSpPr>
          <p:cNvPr id="3" name="Title 2"/>
          <p:cNvSpPr>
            <a:spLocks noGrp="1"/>
          </p:cNvSpPr>
          <p:nvPr>
            <p:ph type="title"/>
          </p:nvPr>
        </p:nvSpPr>
        <p:spPr/>
        <p:txBody>
          <a:bodyPr/>
          <a:lstStyle/>
          <a:p>
            <a:r>
              <a:rPr lang="en-US" b="1" dirty="0">
                <a:solidFill>
                  <a:schemeClr val="tx2"/>
                </a:solidFill>
              </a:rPr>
              <a:t>Key figures First Half 2017 – </a:t>
            </a:r>
            <a:r>
              <a:rPr lang="en-US" b="1" dirty="0" smtClean="0">
                <a:solidFill>
                  <a:schemeClr val="tx2"/>
                </a:solidFill>
              </a:rPr>
              <a:t>2020</a:t>
            </a:r>
            <a:r>
              <a:rPr lang="en-US" b="1" dirty="0">
                <a:solidFill>
                  <a:schemeClr val="tx2"/>
                </a:solidFill>
              </a:rPr>
              <a:t/>
            </a:r>
            <a:br>
              <a:rPr lang="en-US" b="1" dirty="0">
                <a:solidFill>
                  <a:schemeClr val="tx2"/>
                </a:solidFill>
              </a:rPr>
            </a:br>
            <a:r>
              <a:rPr lang="en-US" sz="2000" b="1" i="1" dirty="0">
                <a:solidFill>
                  <a:schemeClr val="tx2"/>
                </a:solidFill>
              </a:rPr>
              <a:t>in ‘000 Euro</a:t>
            </a:r>
            <a:endParaRPr lang="el-GR" dirty="0"/>
          </a:p>
        </p:txBody>
      </p:sp>
      <p:graphicFrame>
        <p:nvGraphicFramePr>
          <p:cNvPr id="5" name="Chart 4"/>
          <p:cNvGraphicFramePr>
            <a:graphicFrameLocks/>
          </p:cNvGraphicFramePr>
          <p:nvPr>
            <p:extLst>
              <p:ext uri="{D42A27DB-BD31-4B8C-83A1-F6EECF244321}">
                <p14:modId xmlns:p14="http://schemas.microsoft.com/office/powerpoint/2010/main" val="2383526136"/>
              </p:ext>
            </p:extLst>
          </p:nvPr>
        </p:nvGraphicFramePr>
        <p:xfrm>
          <a:off x="251520" y="1052736"/>
          <a:ext cx="4392488" cy="266429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p:cNvGraphicFramePr>
            <a:graphicFrameLocks/>
          </p:cNvGraphicFramePr>
          <p:nvPr>
            <p:extLst>
              <p:ext uri="{D42A27DB-BD31-4B8C-83A1-F6EECF244321}">
                <p14:modId xmlns:p14="http://schemas.microsoft.com/office/powerpoint/2010/main" val="709471186"/>
              </p:ext>
            </p:extLst>
          </p:nvPr>
        </p:nvGraphicFramePr>
        <p:xfrm>
          <a:off x="4572000" y="908720"/>
          <a:ext cx="4520565" cy="30243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p:cNvGraphicFramePr>
            <a:graphicFrameLocks/>
          </p:cNvGraphicFramePr>
          <p:nvPr>
            <p:extLst>
              <p:ext uri="{D42A27DB-BD31-4B8C-83A1-F6EECF244321}">
                <p14:modId xmlns:p14="http://schemas.microsoft.com/office/powerpoint/2010/main" val="3807196582"/>
              </p:ext>
            </p:extLst>
          </p:nvPr>
        </p:nvGraphicFramePr>
        <p:xfrm>
          <a:off x="251521" y="3667880"/>
          <a:ext cx="4608512" cy="295232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p:cNvGraphicFramePr>
            <a:graphicFrameLocks/>
          </p:cNvGraphicFramePr>
          <p:nvPr>
            <p:extLst>
              <p:ext uri="{D42A27DB-BD31-4B8C-83A1-F6EECF244321}">
                <p14:modId xmlns:p14="http://schemas.microsoft.com/office/powerpoint/2010/main" val="1013850813"/>
              </p:ext>
            </p:extLst>
          </p:nvPr>
        </p:nvGraphicFramePr>
        <p:xfrm>
          <a:off x="4499992" y="3861048"/>
          <a:ext cx="4293840" cy="273630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869852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922114"/>
          </a:xfrm>
        </p:spPr>
        <p:txBody>
          <a:bodyPr>
            <a:normAutofit/>
          </a:bodyPr>
          <a:lstStyle/>
          <a:p>
            <a:r>
              <a:rPr lang="en-US" dirty="0"/>
              <a:t>Corporate Social Responsibility</a:t>
            </a:r>
            <a:endParaRPr lang="el-GR" dirty="0"/>
          </a:p>
        </p:txBody>
      </p:sp>
      <p:sp>
        <p:nvSpPr>
          <p:cNvPr id="4" name="Slide Number Placeholder 3"/>
          <p:cNvSpPr>
            <a:spLocks noGrp="1"/>
          </p:cNvSpPr>
          <p:nvPr>
            <p:ph type="sldNum" sz="quarter" idx="12"/>
          </p:nvPr>
        </p:nvSpPr>
        <p:spPr/>
        <p:txBody>
          <a:bodyPr/>
          <a:lstStyle/>
          <a:p>
            <a:fld id="{A080AF1B-F598-4F76-84DA-4773B211A236}" type="slidenum">
              <a:rPr lang="el-GR" smtClean="0"/>
              <a:pPr/>
              <a:t>15</a:t>
            </a:fld>
            <a:endParaRPr lang="el-GR"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18520" y="5286686"/>
            <a:ext cx="1128428" cy="1028954"/>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18720" y="5248625"/>
            <a:ext cx="975205" cy="922999"/>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30888" y="5661248"/>
            <a:ext cx="1693516" cy="561542"/>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4224" y="5286686"/>
            <a:ext cx="2001443" cy="1016823"/>
          </a:xfrm>
          <a:prstGeom prst="rect">
            <a:avLst/>
          </a:prstGeom>
        </p:spPr>
      </p:pic>
      <p:sp>
        <p:nvSpPr>
          <p:cNvPr id="11" name="Content Placeholder 2">
            <a:extLst>
              <a:ext uri="{FF2B5EF4-FFF2-40B4-BE49-F238E27FC236}">
                <a16:creationId xmlns:a16="http://schemas.microsoft.com/office/drawing/2014/main" xmlns="" id="{9BB59160-B0CD-4AAF-B8F2-C7EC8C31B098}"/>
              </a:ext>
            </a:extLst>
          </p:cNvPr>
          <p:cNvSpPr>
            <a:spLocks noGrp="1"/>
          </p:cNvSpPr>
          <p:nvPr>
            <p:ph idx="1"/>
          </p:nvPr>
        </p:nvSpPr>
        <p:spPr>
          <a:xfrm>
            <a:off x="546720" y="968197"/>
            <a:ext cx="8229600" cy="4713387"/>
          </a:xfrm>
        </p:spPr>
        <p:txBody>
          <a:bodyPr>
            <a:normAutofit/>
          </a:bodyPr>
          <a:lstStyle/>
          <a:p>
            <a:pPr marL="174625" indent="-174625">
              <a:lnSpc>
                <a:spcPct val="150000"/>
              </a:lnSpc>
            </a:pPr>
            <a:r>
              <a:rPr lang="en-US" sz="1800" dirty="0">
                <a:solidFill>
                  <a:schemeClr val="tx1"/>
                </a:solidFill>
              </a:rPr>
              <a:t>Commitment to communities and society as a whole through the long standing support to organizations, institutions and socially vulnerable groups. </a:t>
            </a:r>
          </a:p>
          <a:p>
            <a:pPr marL="174625" indent="-174625">
              <a:lnSpc>
                <a:spcPct val="150000"/>
              </a:lnSpc>
            </a:pPr>
            <a:r>
              <a:rPr lang="en-GB" sz="1800" dirty="0" smtClean="0">
                <a:solidFill>
                  <a:schemeClr val="tx1"/>
                </a:solidFill>
              </a:rPr>
              <a:t>Adopt </a:t>
            </a:r>
            <a:r>
              <a:rPr lang="en-GB" sz="1800" dirty="0">
                <a:solidFill>
                  <a:schemeClr val="tx1"/>
                </a:solidFill>
              </a:rPr>
              <a:t>Health &amp; Safety measures for our employees and provide ongoing training on environmental management</a:t>
            </a:r>
          </a:p>
          <a:p>
            <a:pPr marL="174625" indent="-174625">
              <a:lnSpc>
                <a:spcPct val="150000"/>
              </a:lnSpc>
            </a:pPr>
            <a:r>
              <a:rPr lang="en-GB" sz="1800" dirty="0">
                <a:solidFill>
                  <a:schemeClr val="tx1"/>
                </a:solidFill>
              </a:rPr>
              <a:t> Responsible business operation in order to minimize the environmental and energy footprint in the production facilities ( i.e. </a:t>
            </a:r>
            <a:r>
              <a:rPr lang="en-US" sz="1800" dirty="0">
                <a:solidFill>
                  <a:schemeClr val="tx1"/>
                </a:solidFill>
              </a:rPr>
              <a:t>Use of natural gas, re-circulation of solid residues, use of up-to-date technology)</a:t>
            </a:r>
          </a:p>
          <a:p>
            <a:pPr marL="174625" indent="-174625">
              <a:lnSpc>
                <a:spcPct val="150000"/>
              </a:lnSpc>
            </a:pPr>
            <a:r>
              <a:rPr lang="en-US" sz="1800" dirty="0">
                <a:solidFill>
                  <a:schemeClr val="tx1"/>
                </a:solidFill>
              </a:rPr>
              <a:t>Transparency and open dialogue with stakeholders regarding environmental issues (i.e. Member of the Roundtable on Sustainable Palm Oil Association)</a:t>
            </a:r>
          </a:p>
          <a:p>
            <a:pPr marL="174625" indent="-174625"/>
            <a:endParaRPr lang="en-US" sz="1800" dirty="0"/>
          </a:p>
          <a:p>
            <a:endParaRPr lang="el-GR" sz="1800" dirty="0"/>
          </a:p>
        </p:txBody>
      </p:sp>
    </p:spTree>
    <p:extLst>
      <p:ext uri="{BB962C8B-B14F-4D97-AF65-F5344CB8AC3E}">
        <p14:creationId xmlns:p14="http://schemas.microsoft.com/office/powerpoint/2010/main" val="25633103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080AF1B-F598-4F76-84DA-4773B211A236}" type="slidenum">
              <a:rPr lang="el-GR" smtClean="0"/>
              <a:pPr/>
              <a:t>16</a:t>
            </a:fld>
            <a:endParaRPr lang="el-GR" dirty="0"/>
          </a:p>
        </p:txBody>
      </p:sp>
      <p:sp>
        <p:nvSpPr>
          <p:cNvPr id="6" name="Text Box 2"/>
          <p:cNvSpPr txBox="1">
            <a:spLocks noChangeArrowheads="1"/>
          </p:cNvSpPr>
          <p:nvPr/>
        </p:nvSpPr>
        <p:spPr bwMode="auto">
          <a:xfrm>
            <a:off x="2195736" y="4797152"/>
            <a:ext cx="4392488"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r>
              <a:rPr lang="en-US" altLang="el-GR" sz="1600" b="1" dirty="0">
                <a:latin typeface="Calibri" pitchFamily="34" charset="0"/>
              </a:rPr>
              <a:t>PAPOUTSANIS SA</a:t>
            </a:r>
            <a:endParaRPr lang="el-GR" altLang="el-GR" sz="1600" b="1" dirty="0">
              <a:latin typeface="Calibri" pitchFamily="34" charset="0"/>
            </a:endParaRPr>
          </a:p>
          <a:p>
            <a:pPr algn="ctr" eaLnBrk="1" hangingPunct="1"/>
            <a:r>
              <a:rPr lang="el-GR" altLang="el-GR" sz="1600" i="1" dirty="0">
                <a:latin typeface="Calibri" pitchFamily="34" charset="0"/>
              </a:rPr>
              <a:t>71</a:t>
            </a:r>
            <a:r>
              <a:rPr lang="en-US" altLang="el-GR" sz="1600" i="1" baseline="30000" dirty="0" err="1">
                <a:latin typeface="Calibri" pitchFamily="34" charset="0"/>
              </a:rPr>
              <a:t>st</a:t>
            </a:r>
            <a:r>
              <a:rPr lang="en-US" altLang="el-GR" sz="1600" i="1" dirty="0">
                <a:latin typeface="Calibri" pitchFamily="34" charset="0"/>
              </a:rPr>
              <a:t> Km of National Road Athens – Lamias </a:t>
            </a:r>
          </a:p>
          <a:p>
            <a:pPr algn="ctr" eaLnBrk="1" hangingPunct="1"/>
            <a:r>
              <a:rPr lang="en-US" altLang="el-GR" sz="1600" i="1" dirty="0">
                <a:latin typeface="Calibri" pitchFamily="34" charset="0"/>
              </a:rPr>
              <a:t>34 100 </a:t>
            </a:r>
            <a:r>
              <a:rPr lang="en-US" altLang="el-GR" sz="1600" i="1" dirty="0" err="1">
                <a:latin typeface="Calibri" pitchFamily="34" charset="0"/>
              </a:rPr>
              <a:t>Chalkida</a:t>
            </a:r>
            <a:r>
              <a:rPr lang="en-US" altLang="el-GR" sz="1600" i="1" dirty="0">
                <a:latin typeface="Calibri" pitchFamily="34" charset="0"/>
              </a:rPr>
              <a:t>, Greece</a:t>
            </a:r>
            <a:r>
              <a:rPr lang="el-GR" altLang="el-GR" sz="1600" i="1" dirty="0">
                <a:latin typeface="Calibri" pitchFamily="34" charset="0"/>
              </a:rPr>
              <a:t> </a:t>
            </a:r>
          </a:p>
          <a:p>
            <a:pPr algn="ctr" eaLnBrk="1" hangingPunct="1"/>
            <a:r>
              <a:rPr lang="el-GR" altLang="el-GR" sz="1600" i="1" dirty="0">
                <a:latin typeface="Calibri" pitchFamily="34" charset="0"/>
              </a:rPr>
              <a:t>T.: +30 22620 86430</a:t>
            </a:r>
            <a:endParaRPr lang="en-US" altLang="el-GR" sz="1600" i="1" dirty="0">
              <a:latin typeface="Calibri" pitchFamily="34" charset="0"/>
            </a:endParaRPr>
          </a:p>
          <a:p>
            <a:pPr algn="ctr" eaLnBrk="1" hangingPunct="1"/>
            <a:r>
              <a:rPr lang="el-GR" altLang="el-GR" sz="1600" i="1" dirty="0" err="1">
                <a:latin typeface="Calibri" pitchFamily="34" charset="0"/>
              </a:rPr>
              <a:t>email</a:t>
            </a:r>
            <a:r>
              <a:rPr lang="el-GR" altLang="el-GR" sz="1600" i="1" dirty="0">
                <a:latin typeface="Calibri" pitchFamily="34" charset="0"/>
              </a:rPr>
              <a:t>: </a:t>
            </a:r>
            <a:r>
              <a:rPr lang="el-GR" altLang="el-GR" sz="1600" i="1" dirty="0">
                <a:latin typeface="Calibri" pitchFamily="34" charset="0"/>
                <a:hlinkClick r:id="rId2"/>
              </a:rPr>
              <a:t>info@papoutsanis.gr</a:t>
            </a:r>
            <a:r>
              <a:rPr lang="en-US" altLang="el-GR" sz="1600" i="1" dirty="0">
                <a:latin typeface="Calibri" pitchFamily="34" charset="0"/>
              </a:rPr>
              <a:t> - </a:t>
            </a:r>
            <a:r>
              <a:rPr lang="el-GR" altLang="el-GR" sz="1600" i="1" dirty="0" err="1">
                <a:latin typeface="Calibri" pitchFamily="34" charset="0"/>
              </a:rPr>
              <a:t>www.papoutsanis.gr</a:t>
            </a:r>
            <a:endParaRPr lang="el-GR" altLang="el-GR" sz="1600" i="1" dirty="0">
              <a:latin typeface="Calibri" pitchFamily="34" charset="0"/>
            </a:endParaRPr>
          </a:p>
        </p:txBody>
      </p:sp>
      <p:sp>
        <p:nvSpPr>
          <p:cNvPr id="7" name="TextBox 19"/>
          <p:cNvSpPr txBox="1">
            <a:spLocks noChangeArrowheads="1"/>
          </p:cNvSpPr>
          <p:nvPr/>
        </p:nvSpPr>
        <p:spPr bwMode="auto">
          <a:xfrm>
            <a:off x="1835311" y="1460773"/>
            <a:ext cx="51133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r>
              <a:rPr lang="en-US" altLang="el-GR" sz="7200" dirty="0">
                <a:latin typeface="Brush Script MT" pitchFamily="66" charset="0"/>
              </a:rPr>
              <a:t>Thank you!</a:t>
            </a:r>
            <a:endParaRPr lang="el-GR" altLang="el-GR" sz="7200" dirty="0">
              <a:latin typeface="Calibri" pitchFamily="34" charset="0"/>
            </a:endParaRPr>
          </a:p>
        </p:txBody>
      </p:sp>
    </p:spTree>
    <p:extLst>
      <p:ext uri="{BB962C8B-B14F-4D97-AF65-F5344CB8AC3E}">
        <p14:creationId xmlns:p14="http://schemas.microsoft.com/office/powerpoint/2010/main" val="36876129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idx="4294967295"/>
          </p:nvPr>
        </p:nvSpPr>
        <p:spPr>
          <a:xfrm>
            <a:off x="539552" y="825576"/>
            <a:ext cx="8424862" cy="5616575"/>
          </a:xfrm>
        </p:spPr>
        <p:txBody>
          <a:bodyPr>
            <a:normAutofit lnSpcReduction="10000"/>
          </a:bodyPr>
          <a:lstStyle/>
          <a:p>
            <a:pPr>
              <a:buFontTx/>
              <a:buNone/>
            </a:pPr>
            <a:r>
              <a:rPr lang="en-US" sz="1200" dirty="0" smtClean="0">
                <a:latin typeface="Calibri" pitchFamily="34" charset="0"/>
              </a:rPr>
              <a:t>	</a:t>
            </a:r>
            <a:r>
              <a:rPr lang="en-US" sz="1400" dirty="0" smtClean="0">
                <a:latin typeface="Calibri" pitchFamily="34" charset="0"/>
              </a:rPr>
              <a:t>This presentation has been prepared by Papoutsanis S.A. solely for informational purposes and cannot be used for any other purpose nor can it be addressed to any other person. </a:t>
            </a:r>
            <a:r>
              <a:rPr lang="el-GR" sz="1400" dirty="0" smtClean="0">
                <a:latin typeface="Calibri" pitchFamily="34" charset="0"/>
              </a:rPr>
              <a:t> </a:t>
            </a:r>
            <a:r>
              <a:rPr lang="en-US" sz="1400" dirty="0" smtClean="0">
                <a:latin typeface="Calibri" pitchFamily="34" charset="0"/>
              </a:rPr>
              <a:t>The information included herein is confidential and cannot, therefore, be published, copied or dispatched. </a:t>
            </a:r>
            <a:r>
              <a:rPr lang="el-GR" sz="1400" dirty="0" smtClean="0">
                <a:latin typeface="Calibri" pitchFamily="34" charset="0"/>
              </a:rPr>
              <a:t> </a:t>
            </a:r>
          </a:p>
          <a:p>
            <a:pPr>
              <a:buFontTx/>
              <a:buNone/>
            </a:pPr>
            <a:r>
              <a:rPr lang="en-US" sz="1400" dirty="0" smtClean="0">
                <a:latin typeface="Calibri" pitchFamily="34" charset="0"/>
              </a:rPr>
              <a:t>	</a:t>
            </a:r>
          </a:p>
          <a:p>
            <a:pPr>
              <a:buFontTx/>
              <a:buNone/>
            </a:pPr>
            <a:r>
              <a:rPr lang="en-US" sz="1400" dirty="0" smtClean="0">
                <a:latin typeface="Calibri" pitchFamily="34" charset="0"/>
              </a:rPr>
              <a:t>	This presentation is not an offer to buy or sell or a solicitation of an offer to buy or sell any security or instrument or to participate in any investment. No part of this presentation may be construed as constituting investment advice or a recommendation to enter into any transaction. No representation or warranty is given with respect to the accuracy or completeness of the information included in this presentation, and no claim is made that any future offer to transact on any relevant securities will conform to any terms that may be contained herein. Before entering into any transaction, investors should, therefore, determine any economic risks and benefits, as well as any legal, tax and accounting consequences of doing so, as well as their ability to assume such risks, without reliance on the information contained in this presentation.</a:t>
            </a:r>
            <a:endParaRPr lang="el-GR" sz="1400" dirty="0" smtClean="0">
              <a:latin typeface="Calibri" pitchFamily="34" charset="0"/>
            </a:endParaRPr>
          </a:p>
          <a:p>
            <a:pPr>
              <a:buFontTx/>
              <a:buNone/>
            </a:pPr>
            <a:r>
              <a:rPr lang="en-US" sz="800" dirty="0" smtClean="0">
                <a:latin typeface="Calibri" pitchFamily="34" charset="0"/>
              </a:rPr>
              <a:t> </a:t>
            </a:r>
            <a:endParaRPr lang="el-GR" sz="800" dirty="0" smtClean="0">
              <a:latin typeface="Calibri" pitchFamily="34" charset="0"/>
            </a:endParaRPr>
          </a:p>
          <a:p>
            <a:pPr algn="ctr">
              <a:buFontTx/>
              <a:buNone/>
            </a:pPr>
            <a:r>
              <a:rPr lang="en-US" sz="1400" b="1" u="sng" dirty="0" smtClean="0">
                <a:latin typeface="Calibri" pitchFamily="34" charset="0"/>
              </a:rPr>
              <a:t>PROJECTIONS – ESTIMATES – FORWARD LOOKING STATEMENTS</a:t>
            </a:r>
            <a:r>
              <a:rPr lang="en-US" sz="1400" b="1" dirty="0" smtClean="0">
                <a:latin typeface="Calibri" pitchFamily="34" charset="0"/>
              </a:rPr>
              <a:t>  </a:t>
            </a:r>
          </a:p>
          <a:p>
            <a:pPr>
              <a:buFontTx/>
              <a:buNone/>
            </a:pPr>
            <a:endParaRPr lang="el-GR" sz="800" dirty="0" smtClean="0">
              <a:latin typeface="Calibri" pitchFamily="34" charset="0"/>
            </a:endParaRPr>
          </a:p>
          <a:p>
            <a:pPr>
              <a:buFontTx/>
              <a:buNone/>
            </a:pPr>
            <a:r>
              <a:rPr lang="en-US" sz="1400" dirty="0" smtClean="0">
                <a:latin typeface="Calibri" pitchFamily="34" charset="0"/>
              </a:rPr>
              <a:t>	The presentation includes both information based on historical financial data as well as estimates, projections and other forward looking statements. </a:t>
            </a:r>
            <a:endParaRPr lang="el-GR" sz="1400" dirty="0" smtClean="0">
              <a:latin typeface="Calibri" pitchFamily="34" charset="0"/>
            </a:endParaRPr>
          </a:p>
          <a:p>
            <a:pPr>
              <a:buFontTx/>
              <a:buNone/>
            </a:pPr>
            <a:r>
              <a:rPr lang="en-US" sz="1400" dirty="0" smtClean="0">
                <a:latin typeface="Calibri" pitchFamily="34" charset="0"/>
              </a:rPr>
              <a:t>	</a:t>
            </a:r>
          </a:p>
          <a:p>
            <a:pPr>
              <a:buFontTx/>
              <a:buNone/>
            </a:pPr>
            <a:r>
              <a:rPr lang="en-US" sz="1400" dirty="0" smtClean="0">
                <a:latin typeface="Calibri" pitchFamily="34" charset="0"/>
              </a:rPr>
              <a:t>	Any projections or other estimates in this presentation, including estimates on the performance of the company, our prospects, the result of our objectives and strategies, or the results of our operations and business,</a:t>
            </a:r>
            <a:r>
              <a:rPr lang="el-GR" sz="1400" dirty="0" smtClean="0">
                <a:latin typeface="Calibri" pitchFamily="34" charset="0"/>
              </a:rPr>
              <a:t> </a:t>
            </a:r>
            <a:r>
              <a:rPr lang="en-US" sz="1400" dirty="0" smtClean="0">
                <a:latin typeface="Calibri" pitchFamily="34" charset="0"/>
              </a:rPr>
              <a:t>are forward looking statements based upon certain assumptions that in the future may be proven in fact wrong or inaccurate. These assumptions may be influenced by factors within or beyond our control, and actual results may materially differ from any estimates and projections included herein. </a:t>
            </a:r>
            <a:endParaRPr lang="el-GR" sz="1400" dirty="0" smtClean="0">
              <a:latin typeface="Calibri" pitchFamily="34" charset="0"/>
            </a:endParaRPr>
          </a:p>
          <a:p>
            <a:pPr>
              <a:buFontTx/>
              <a:buNone/>
            </a:pPr>
            <a:endParaRPr lang="en-US" sz="800" dirty="0" smtClean="0">
              <a:latin typeface="Calibri" pitchFamily="34" charset="0"/>
            </a:endParaRPr>
          </a:p>
          <a:p>
            <a:pPr>
              <a:buFontTx/>
              <a:buNone/>
            </a:pPr>
            <a:r>
              <a:rPr lang="en-US" sz="1400" dirty="0" smtClean="0">
                <a:latin typeface="Calibri" pitchFamily="34" charset="0"/>
              </a:rPr>
              <a:t>	We do not intend to amend or update this presentation in case such estimates, projections or forward looking statements do not </a:t>
            </a:r>
            <a:r>
              <a:rPr lang="en-US" sz="1400" dirty="0" err="1" smtClean="0">
                <a:latin typeface="Calibri" pitchFamily="34" charset="0"/>
              </a:rPr>
              <a:t>materialise</a:t>
            </a:r>
            <a:r>
              <a:rPr lang="en-US" sz="1400" dirty="0" smtClean="0">
                <a:latin typeface="Calibri" pitchFamily="34" charset="0"/>
              </a:rPr>
              <a:t> or change in the future. </a:t>
            </a:r>
            <a:endParaRPr lang="el-GR" sz="1000" dirty="0" smtClean="0"/>
          </a:p>
        </p:txBody>
      </p:sp>
      <p:sp>
        <p:nvSpPr>
          <p:cNvPr id="3078" name="Slide Number Placeholder 3"/>
          <p:cNvSpPr txBox="1">
            <a:spLocks noGrp="1"/>
          </p:cNvSpPr>
          <p:nvPr/>
        </p:nvSpPr>
        <p:spPr bwMode="auto">
          <a:xfrm>
            <a:off x="684213" y="6516688"/>
            <a:ext cx="1655762"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defRPr>
            </a:lvl1pPr>
            <a:lvl2pPr marL="742950" indent="-285750" eaLnBrk="0" hangingPunct="0">
              <a:defRPr sz="2400">
                <a:solidFill>
                  <a:schemeClr val="tx1"/>
                </a:solidFill>
                <a:latin typeface="Calibri" pitchFamily="34" charset="0"/>
              </a:defRPr>
            </a:lvl2pPr>
            <a:lvl3pPr marL="1143000" indent="-228600" eaLnBrk="0" hangingPunct="0">
              <a:defRPr sz="2400">
                <a:solidFill>
                  <a:schemeClr val="tx1"/>
                </a:solidFill>
                <a:latin typeface="Calibri" pitchFamily="34" charset="0"/>
              </a:defRPr>
            </a:lvl3pPr>
            <a:lvl4pPr marL="1600200" indent="-228600" eaLnBrk="0" hangingPunct="0">
              <a:defRPr sz="2400">
                <a:solidFill>
                  <a:schemeClr val="tx1"/>
                </a:solidFill>
                <a:latin typeface="Calibri" pitchFamily="34" charset="0"/>
              </a:defRPr>
            </a:lvl4pPr>
            <a:lvl5pPr marL="2057400" indent="-228600" eaLnBrk="0" hangingPunct="0">
              <a:defRPr sz="2400">
                <a:solidFill>
                  <a:schemeClr val="tx1"/>
                </a:solidFill>
                <a:latin typeface="Calibri" pitchFamily="34" charset="0"/>
              </a:defRPr>
            </a:lvl5pPr>
            <a:lvl6pPr marL="2514600" indent="-228600" algn="ctr" eaLnBrk="0" fontAlgn="base" hangingPunct="0">
              <a:spcBef>
                <a:spcPct val="0"/>
              </a:spcBef>
              <a:spcAft>
                <a:spcPct val="0"/>
              </a:spcAft>
              <a:defRPr sz="2400">
                <a:solidFill>
                  <a:schemeClr val="tx1"/>
                </a:solidFill>
                <a:latin typeface="Calibri" pitchFamily="34" charset="0"/>
              </a:defRPr>
            </a:lvl6pPr>
            <a:lvl7pPr marL="2971800" indent="-228600" algn="ctr" eaLnBrk="0" fontAlgn="base" hangingPunct="0">
              <a:spcBef>
                <a:spcPct val="0"/>
              </a:spcBef>
              <a:spcAft>
                <a:spcPct val="0"/>
              </a:spcAft>
              <a:defRPr sz="2400">
                <a:solidFill>
                  <a:schemeClr val="tx1"/>
                </a:solidFill>
                <a:latin typeface="Calibri" pitchFamily="34" charset="0"/>
              </a:defRPr>
            </a:lvl7pPr>
            <a:lvl8pPr marL="3429000" indent="-228600" algn="ctr" eaLnBrk="0" fontAlgn="base" hangingPunct="0">
              <a:spcBef>
                <a:spcPct val="0"/>
              </a:spcBef>
              <a:spcAft>
                <a:spcPct val="0"/>
              </a:spcAft>
              <a:defRPr sz="2400">
                <a:solidFill>
                  <a:schemeClr val="tx1"/>
                </a:solidFill>
                <a:latin typeface="Calibri" pitchFamily="34" charset="0"/>
              </a:defRPr>
            </a:lvl8pPr>
            <a:lvl9pPr marL="3886200" indent="-228600" algn="ctr" eaLnBrk="0" fontAlgn="base" hangingPunct="0">
              <a:spcBef>
                <a:spcPct val="0"/>
              </a:spcBef>
              <a:spcAft>
                <a:spcPct val="0"/>
              </a:spcAft>
              <a:defRPr sz="2400">
                <a:solidFill>
                  <a:schemeClr val="tx1"/>
                </a:solidFill>
                <a:latin typeface="Calibri" pitchFamily="34" charset="0"/>
              </a:defRPr>
            </a:lvl9pPr>
          </a:lstStyle>
          <a:p>
            <a:pPr algn="l" eaLnBrk="1" hangingPunct="1"/>
            <a:endParaRPr lang="en-GB" sz="1400" b="1" dirty="0">
              <a:latin typeface="Arial" charset="0"/>
              <a:cs typeface="Arial" charset="0"/>
            </a:endParaRPr>
          </a:p>
        </p:txBody>
      </p:sp>
      <p:sp>
        <p:nvSpPr>
          <p:cNvPr id="8" name="Title 1"/>
          <p:cNvSpPr>
            <a:spLocks/>
          </p:cNvSpPr>
          <p:nvPr/>
        </p:nvSpPr>
        <p:spPr bwMode="auto">
          <a:xfrm>
            <a:off x="684212" y="274636"/>
            <a:ext cx="8459787" cy="490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87313">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defRPr/>
            </a:pPr>
            <a:r>
              <a:rPr lang="en-US" altLang="el-GR" sz="2400" b="1" dirty="0" smtClean="0">
                <a:effectLst>
                  <a:outerShdw blurRad="38100" dist="38100" dir="2700000" algn="tl">
                    <a:srgbClr val="000000">
                      <a:alpha val="43137"/>
                    </a:srgbClr>
                  </a:outerShdw>
                </a:effectLst>
                <a:latin typeface="Calibri" panose="020F0502020204030204" pitchFamily="34" charset="0"/>
                <a:cs typeface="Arial" panose="020B0604020202020204" pitchFamily="34" charset="0"/>
              </a:rPr>
              <a:t>Disclaimer</a:t>
            </a:r>
            <a:endParaRPr lang="el-GR" altLang="el-GR" sz="2400" b="1" dirty="0" smtClean="0">
              <a:effectLst>
                <a:outerShdw blurRad="38100" dist="38100" dir="2700000" algn="tl">
                  <a:srgbClr val="000000">
                    <a:alpha val="43137"/>
                  </a:srgbClr>
                </a:outerShdw>
              </a:effectLst>
              <a:latin typeface="Calibri" panose="020F0502020204030204" pitchFamily="34" charset="0"/>
              <a:cs typeface="Arial" panose="020B0604020202020204" pitchFamily="34" charset="0"/>
            </a:endParaRPr>
          </a:p>
        </p:txBody>
      </p:sp>
      <p:cxnSp>
        <p:nvCxnSpPr>
          <p:cNvPr id="9" name="Straight Connector 8"/>
          <p:cNvCxnSpPr/>
          <p:nvPr/>
        </p:nvCxnSpPr>
        <p:spPr>
          <a:xfrm>
            <a:off x="323528" y="764704"/>
            <a:ext cx="8369622" cy="0"/>
          </a:xfrm>
          <a:prstGeom prst="line">
            <a:avLst/>
          </a:prstGeom>
          <a:ln>
            <a:solidFill>
              <a:srgbClr val="353877"/>
            </a:solidFill>
          </a:ln>
        </p:spPr>
        <p:style>
          <a:lnRef idx="3">
            <a:schemeClr val="accent2"/>
          </a:lnRef>
          <a:fillRef idx="0">
            <a:schemeClr val="accent2"/>
          </a:fillRef>
          <a:effectRef idx="2">
            <a:schemeClr val="accent2"/>
          </a:effectRef>
          <a:fontRef idx="minor">
            <a:schemeClr val="tx1"/>
          </a:fontRef>
        </p:style>
      </p:cxnSp>
      <p:sp>
        <p:nvSpPr>
          <p:cNvPr id="10" name="Slide Number Placeholder 3"/>
          <p:cNvSpPr>
            <a:spLocks noGrp="1"/>
          </p:cNvSpPr>
          <p:nvPr>
            <p:ph type="sldNum" sz="quarter" idx="12"/>
          </p:nvPr>
        </p:nvSpPr>
        <p:spPr>
          <a:xfrm>
            <a:off x="8388424" y="6520259"/>
            <a:ext cx="576064" cy="365125"/>
          </a:xfrm>
        </p:spPr>
        <p:txBody>
          <a:bodyPr/>
          <a:lstStyle/>
          <a:p>
            <a:pPr algn="r"/>
            <a:fld id="{A080AF1B-F598-4F76-84DA-4773B211A236}" type="slidenum">
              <a:rPr lang="el-GR" sz="1200" smtClean="0"/>
              <a:pPr algn="r"/>
              <a:t>2</a:t>
            </a:fld>
            <a:endParaRPr lang="el-GR" sz="1200" dirty="0"/>
          </a:p>
        </p:txBody>
      </p:sp>
    </p:spTree>
    <p:extLst>
      <p:ext uri="{BB962C8B-B14F-4D97-AF65-F5344CB8AC3E}">
        <p14:creationId xmlns:p14="http://schemas.microsoft.com/office/powerpoint/2010/main" val="42397387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dirty="0"/>
          </a:p>
        </p:txBody>
      </p:sp>
      <p:sp>
        <p:nvSpPr>
          <p:cNvPr id="7" name="Rectangle 6"/>
          <p:cNvSpPr/>
          <p:nvPr/>
        </p:nvSpPr>
        <p:spPr>
          <a:xfrm>
            <a:off x="0" y="0"/>
            <a:ext cx="913878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1</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106763103"/>
              </p:ext>
            </p:extLst>
          </p:nvPr>
        </p:nvGraphicFramePr>
        <p:xfrm>
          <a:off x="899592" y="44624"/>
          <a:ext cx="8064896" cy="66967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a:xfrm>
            <a:off x="6830888" y="6592267"/>
            <a:ext cx="2133600" cy="365125"/>
          </a:xfrm>
        </p:spPr>
        <p:txBody>
          <a:bodyPr/>
          <a:lstStyle/>
          <a:p>
            <a:fld id="{A080AF1B-F598-4F76-84DA-4773B211A236}" type="slidenum">
              <a:rPr lang="el-GR" smtClean="0"/>
              <a:pPr/>
              <a:t>3</a:t>
            </a:fld>
            <a:endParaRPr lang="el-GR" dirty="0"/>
          </a:p>
        </p:txBody>
      </p:sp>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1520" y="3068960"/>
            <a:ext cx="1368152"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179512" y="188640"/>
            <a:ext cx="8784976" cy="6408712"/>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Tree>
    <p:extLst>
      <p:ext uri="{BB962C8B-B14F-4D97-AF65-F5344CB8AC3E}">
        <p14:creationId xmlns:p14="http://schemas.microsoft.com/office/powerpoint/2010/main" val="10901420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614"/>
            <a:ext cx="8229600" cy="922114"/>
          </a:xfrm>
        </p:spPr>
        <p:txBody>
          <a:bodyPr/>
          <a:lstStyle/>
          <a:p>
            <a:r>
              <a:rPr lang="en-US" dirty="0"/>
              <a:t>History</a:t>
            </a:r>
            <a:endParaRPr lang="el-GR" dirty="0"/>
          </a:p>
        </p:txBody>
      </p:sp>
      <p:sp>
        <p:nvSpPr>
          <p:cNvPr id="3" name="Content Placeholder 2"/>
          <p:cNvSpPr>
            <a:spLocks noGrp="1"/>
          </p:cNvSpPr>
          <p:nvPr>
            <p:ph idx="1"/>
          </p:nvPr>
        </p:nvSpPr>
        <p:spPr>
          <a:xfrm>
            <a:off x="457200" y="1523925"/>
            <a:ext cx="8229600" cy="4713387"/>
          </a:xfrm>
        </p:spPr>
        <p:txBody>
          <a:bodyPr/>
          <a:lstStyle/>
          <a:p>
            <a:endParaRPr lang="el-GR" dirty="0"/>
          </a:p>
        </p:txBody>
      </p:sp>
      <p:sp>
        <p:nvSpPr>
          <p:cNvPr id="4" name="Slide Number Placeholder 3"/>
          <p:cNvSpPr>
            <a:spLocks noGrp="1"/>
          </p:cNvSpPr>
          <p:nvPr>
            <p:ph type="sldNum" sz="quarter" idx="12"/>
          </p:nvPr>
        </p:nvSpPr>
        <p:spPr/>
        <p:txBody>
          <a:bodyPr/>
          <a:lstStyle/>
          <a:p>
            <a:fld id="{A080AF1B-F598-4F76-84DA-4773B211A236}" type="slidenum">
              <a:rPr lang="el-GR" smtClean="0"/>
              <a:t>4</a:t>
            </a:fld>
            <a:endParaRPr lang="el-GR" dirty="0"/>
          </a:p>
        </p:txBody>
      </p:sp>
      <p:pic>
        <p:nvPicPr>
          <p:cNvPr id="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2900" y="1120799"/>
            <a:ext cx="8332788" cy="501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5647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6646"/>
            <a:ext cx="8229600" cy="922114"/>
          </a:xfrm>
        </p:spPr>
        <p:txBody>
          <a:bodyPr>
            <a:noAutofit/>
          </a:bodyPr>
          <a:lstStyle/>
          <a:p>
            <a:r>
              <a:rPr lang="en-US" altLang="el-GR" sz="2800" dirty="0">
                <a:solidFill>
                  <a:schemeClr val="tx2"/>
                </a:solidFill>
                <a:latin typeface="Calibri" panose="020F0502020204030204" pitchFamily="34" charset="0"/>
                <a:cs typeface="Arial" panose="020B0604020202020204" pitchFamily="34" charset="0"/>
              </a:rPr>
              <a:t>Capital Expenditure | </a:t>
            </a:r>
            <a:r>
              <a:rPr lang="en-US" altLang="el-GR" sz="2800" dirty="0" smtClean="0">
                <a:solidFill>
                  <a:schemeClr val="tx2"/>
                </a:solidFill>
                <a:latin typeface="Calibri" panose="020F0502020204030204" pitchFamily="34" charset="0"/>
                <a:cs typeface="Arial" panose="020B0604020202020204" pitchFamily="34" charset="0"/>
              </a:rPr>
              <a:t>Production </a:t>
            </a:r>
            <a:r>
              <a:rPr lang="en-US" altLang="el-GR" sz="2800" dirty="0">
                <a:solidFill>
                  <a:schemeClr val="tx2"/>
                </a:solidFill>
                <a:latin typeface="Calibri" panose="020F0502020204030204" pitchFamily="34" charset="0"/>
                <a:cs typeface="Arial" panose="020B0604020202020204" pitchFamily="34" charset="0"/>
              </a:rPr>
              <a:t>Facilities</a:t>
            </a:r>
            <a:r>
              <a:rPr lang="el-GR" altLang="el-GR" sz="2800" dirty="0">
                <a:solidFill>
                  <a:schemeClr val="tx2"/>
                </a:solidFill>
                <a:latin typeface="Calibri" panose="020F0502020204030204" pitchFamily="34" charset="0"/>
                <a:cs typeface="Arial" panose="020B0604020202020204" pitchFamily="34" charset="0"/>
              </a:rPr>
              <a:t/>
            </a:r>
            <a:br>
              <a:rPr lang="el-GR" altLang="el-GR" sz="2800" dirty="0">
                <a:solidFill>
                  <a:schemeClr val="tx2"/>
                </a:solidFill>
                <a:latin typeface="Calibri" panose="020F0502020204030204" pitchFamily="34" charset="0"/>
                <a:cs typeface="Arial" panose="020B0604020202020204" pitchFamily="34" charset="0"/>
              </a:rPr>
            </a:br>
            <a:endParaRPr lang="el-GR" sz="2800" dirty="0"/>
          </a:p>
        </p:txBody>
      </p:sp>
      <p:sp>
        <p:nvSpPr>
          <p:cNvPr id="3" name="Content Placeholder 2"/>
          <p:cNvSpPr>
            <a:spLocks noGrp="1"/>
          </p:cNvSpPr>
          <p:nvPr>
            <p:ph idx="1"/>
          </p:nvPr>
        </p:nvSpPr>
        <p:spPr>
          <a:xfrm>
            <a:off x="457200" y="4077072"/>
            <a:ext cx="8229600" cy="792088"/>
          </a:xfrm>
          <a:solidFill>
            <a:schemeClr val="bg1">
              <a:lumMod val="95000"/>
            </a:schemeClr>
          </a:solidFill>
          <a:ln w="3175">
            <a:solidFill>
              <a:schemeClr val="tx1"/>
            </a:solidFill>
          </a:ln>
          <a:effectLst>
            <a:outerShdw blurRad="50800" dist="38100" dir="2700000" algn="tl" rotWithShape="0">
              <a:prstClr val="black">
                <a:alpha val="40000"/>
              </a:prstClr>
            </a:outerShdw>
          </a:effectLst>
        </p:spPr>
        <p:txBody>
          <a:bodyPr>
            <a:normAutofit fontScale="92500" lnSpcReduction="10000"/>
          </a:bodyPr>
          <a:lstStyle/>
          <a:p>
            <a:pPr marL="180975" indent="-180975"/>
            <a:r>
              <a:rPr lang="en-US" sz="1600" dirty="0">
                <a:solidFill>
                  <a:schemeClr val="tx1"/>
                </a:solidFill>
                <a:effectLst/>
              </a:rPr>
              <a:t>New plant investment: </a:t>
            </a:r>
            <a:r>
              <a:rPr lang="en-US" sz="1600" b="1" dirty="0" smtClean="0">
                <a:solidFill>
                  <a:schemeClr val="tx1"/>
                </a:solidFill>
                <a:effectLst/>
              </a:rPr>
              <a:t>50 mil </a:t>
            </a:r>
            <a:r>
              <a:rPr lang="en-US" sz="1600" b="1" dirty="0">
                <a:solidFill>
                  <a:schemeClr val="tx1"/>
                </a:solidFill>
                <a:effectLst/>
              </a:rPr>
              <a:t>Euros (</a:t>
            </a:r>
            <a:r>
              <a:rPr lang="en-US" sz="1600" b="1" dirty="0" smtClean="0">
                <a:solidFill>
                  <a:schemeClr val="tx1"/>
                </a:solidFill>
                <a:effectLst/>
              </a:rPr>
              <a:t>2000-2019)</a:t>
            </a:r>
            <a:endParaRPr lang="en-US" sz="1600" b="1" dirty="0">
              <a:solidFill>
                <a:schemeClr val="tx1"/>
              </a:solidFill>
              <a:effectLst/>
            </a:endParaRPr>
          </a:p>
          <a:p>
            <a:pPr marL="180975" indent="-180975"/>
            <a:r>
              <a:rPr lang="en-US" sz="1600" dirty="0" smtClean="0">
                <a:solidFill>
                  <a:schemeClr val="tx1"/>
                </a:solidFill>
                <a:effectLst/>
              </a:rPr>
              <a:t>Capex in 2020 – 21: </a:t>
            </a:r>
            <a:r>
              <a:rPr lang="en-US" sz="1600" b="1" dirty="0">
                <a:solidFill>
                  <a:schemeClr val="tx1"/>
                </a:solidFill>
                <a:effectLst/>
              </a:rPr>
              <a:t>ca. </a:t>
            </a:r>
            <a:r>
              <a:rPr lang="en-US" sz="1600" b="1" dirty="0" smtClean="0">
                <a:solidFill>
                  <a:schemeClr val="tx1"/>
                </a:solidFill>
                <a:effectLst/>
              </a:rPr>
              <a:t>7 </a:t>
            </a:r>
            <a:r>
              <a:rPr lang="en-US" sz="1600" b="1" dirty="0">
                <a:solidFill>
                  <a:schemeClr val="tx1"/>
                </a:solidFill>
                <a:effectLst/>
              </a:rPr>
              <a:t>mil </a:t>
            </a:r>
            <a:r>
              <a:rPr lang="en-US" sz="1600" b="1" dirty="0" smtClean="0">
                <a:solidFill>
                  <a:schemeClr val="tx1"/>
                </a:solidFill>
                <a:effectLst/>
              </a:rPr>
              <a:t>Euros </a:t>
            </a:r>
            <a:r>
              <a:rPr lang="en-US" sz="1600" dirty="0" smtClean="0">
                <a:solidFill>
                  <a:schemeClr val="tx1"/>
                </a:solidFill>
                <a:effectLst/>
              </a:rPr>
              <a:t>(</a:t>
            </a:r>
            <a:r>
              <a:rPr lang="en-US" sz="1600" i="1" dirty="0">
                <a:effectLst/>
              </a:rPr>
              <a:t>aiming to double retail bar soap capacity in order to address increased demand in </a:t>
            </a:r>
            <a:r>
              <a:rPr lang="en-US" sz="1600" i="1" dirty="0" smtClean="0">
                <a:effectLst/>
              </a:rPr>
              <a:t>Europe)</a:t>
            </a:r>
            <a:endParaRPr lang="el-GR" sz="1600" i="1" dirty="0">
              <a:solidFill>
                <a:schemeClr val="tx1"/>
              </a:solidFill>
            </a:endParaRPr>
          </a:p>
          <a:p>
            <a:pPr marL="180975" indent="-180975"/>
            <a:endParaRPr lang="en-US" sz="1600" b="1" dirty="0">
              <a:solidFill>
                <a:schemeClr val="tx1"/>
              </a:solidFill>
              <a:effectLst/>
            </a:endParaRPr>
          </a:p>
          <a:p>
            <a:pPr marL="180975" indent="-180975"/>
            <a:endParaRPr lang="en-US" sz="1600" dirty="0">
              <a:solidFill>
                <a:schemeClr val="tx1"/>
              </a:solidFill>
            </a:endParaRPr>
          </a:p>
        </p:txBody>
      </p:sp>
      <p:sp>
        <p:nvSpPr>
          <p:cNvPr id="4" name="Slide Number Placeholder 3"/>
          <p:cNvSpPr>
            <a:spLocks noGrp="1"/>
          </p:cNvSpPr>
          <p:nvPr>
            <p:ph type="sldNum" sz="quarter" idx="12"/>
          </p:nvPr>
        </p:nvSpPr>
        <p:spPr/>
        <p:txBody>
          <a:bodyPr/>
          <a:lstStyle/>
          <a:p>
            <a:fld id="{A080AF1B-F598-4F76-84DA-4773B211A236}" type="slidenum">
              <a:rPr lang="el-GR" smtClean="0"/>
              <a:pPr/>
              <a:t>5</a:t>
            </a:fld>
            <a:endParaRPr lang="el-GR" dirty="0"/>
          </a:p>
        </p:txBody>
      </p:sp>
      <p:sp>
        <p:nvSpPr>
          <p:cNvPr id="5" name="Content Placeholder 2"/>
          <p:cNvSpPr txBox="1">
            <a:spLocks/>
          </p:cNvSpPr>
          <p:nvPr/>
        </p:nvSpPr>
        <p:spPr>
          <a:xfrm>
            <a:off x="496961" y="2285809"/>
            <a:ext cx="5184576" cy="1656184"/>
          </a:xfrm>
          <a:prstGeom prst="rect">
            <a:avLst/>
          </a:prstGeom>
          <a:solidFill>
            <a:schemeClr val="bg1">
              <a:lumMod val="95000"/>
            </a:schemeClr>
          </a:solidFill>
          <a:ln w="3175">
            <a:solidFill>
              <a:schemeClr val="tx1"/>
            </a:solidFill>
          </a:ln>
          <a:effectLst>
            <a:outerShdw blurRad="50800" dist="38100" dir="2700000" algn="tl"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2">
                    <a:lumMod val="75000"/>
                  </a:schemeClr>
                </a:solidFill>
                <a:effectLst>
                  <a:outerShdw blurRad="38100" dist="38100" dir="2700000" algn="tl">
                    <a:srgbClr val="000000">
                      <a:alpha val="43137"/>
                    </a:srgbClr>
                  </a:outerShdw>
                </a:effectLst>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2">
                    <a:lumMod val="7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2">
                    <a:lumMod val="7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2">
                    <a:lumMod val="7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80975" indent="-180975"/>
            <a:r>
              <a:rPr lang="en-US" sz="1600" dirty="0">
                <a:solidFill>
                  <a:schemeClr val="tx1"/>
                </a:solidFill>
              </a:rPr>
              <a:t>Production </a:t>
            </a:r>
            <a:r>
              <a:rPr lang="en-US" sz="1600" dirty="0" smtClean="0">
                <a:solidFill>
                  <a:schemeClr val="tx1"/>
                </a:solidFill>
              </a:rPr>
              <a:t>Lines</a:t>
            </a:r>
            <a:endParaRPr lang="en-US" sz="1600" dirty="0">
              <a:solidFill>
                <a:srgbClr val="FF0000"/>
              </a:solidFill>
            </a:endParaRPr>
          </a:p>
          <a:p>
            <a:pPr marL="581025" lvl="1" indent="-180975"/>
            <a:r>
              <a:rPr lang="en-US" sz="1400" dirty="0" smtClean="0">
                <a:solidFill>
                  <a:schemeClr val="tx1"/>
                </a:solidFill>
              </a:rPr>
              <a:t>Production </a:t>
            </a:r>
            <a:r>
              <a:rPr lang="en-US" sz="1400" dirty="0">
                <a:solidFill>
                  <a:schemeClr val="tx1"/>
                </a:solidFill>
              </a:rPr>
              <a:t>of various bar soap types</a:t>
            </a:r>
          </a:p>
          <a:p>
            <a:pPr marL="581025" lvl="1" indent="-180975"/>
            <a:r>
              <a:rPr lang="en-US" sz="1400" dirty="0">
                <a:solidFill>
                  <a:schemeClr val="tx1"/>
                </a:solidFill>
              </a:rPr>
              <a:t>Continuous and batch saponification units</a:t>
            </a:r>
          </a:p>
          <a:p>
            <a:pPr marL="581025" lvl="1" indent="-180975"/>
            <a:r>
              <a:rPr lang="en-US" sz="1400" dirty="0">
                <a:solidFill>
                  <a:schemeClr val="tx1"/>
                </a:solidFill>
              </a:rPr>
              <a:t>Liquid Cosmetics production</a:t>
            </a:r>
          </a:p>
          <a:p>
            <a:pPr marL="581025" lvl="1" indent="-180975"/>
            <a:r>
              <a:rPr lang="en-US" sz="1400" dirty="0">
                <a:solidFill>
                  <a:schemeClr val="tx1"/>
                </a:solidFill>
              </a:rPr>
              <a:t>Filling lines</a:t>
            </a:r>
          </a:p>
          <a:p>
            <a:pPr marL="581025" lvl="1" indent="-180975"/>
            <a:r>
              <a:rPr lang="en-US" sz="1400" dirty="0">
                <a:solidFill>
                  <a:schemeClr val="tx1"/>
                </a:solidFill>
              </a:rPr>
              <a:t>PET, PE Bottles &amp; PP Closing Cups Production</a:t>
            </a:r>
          </a:p>
        </p:txBody>
      </p:sp>
      <p:sp>
        <p:nvSpPr>
          <p:cNvPr id="7" name="Content Placeholder 2"/>
          <p:cNvSpPr txBox="1">
            <a:spLocks/>
          </p:cNvSpPr>
          <p:nvPr/>
        </p:nvSpPr>
        <p:spPr>
          <a:xfrm>
            <a:off x="467544" y="1052736"/>
            <a:ext cx="8229600" cy="1080120"/>
          </a:xfrm>
          <a:prstGeom prst="rect">
            <a:avLst/>
          </a:prstGeom>
          <a:solidFill>
            <a:schemeClr val="bg1">
              <a:lumMod val="95000"/>
            </a:schemeClr>
          </a:solidFill>
          <a:ln w="3175">
            <a:solidFill>
              <a:schemeClr val="tx1"/>
            </a:solidFill>
          </a:ln>
          <a:effectLst>
            <a:outerShdw blurRad="50800" dist="38100" dir="2700000" algn="tl" rotWithShape="0">
              <a:prstClr val="black">
                <a:alpha val="40000"/>
              </a:prstClr>
            </a:outerShdw>
          </a:effectLst>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chemeClr val="tx2">
                    <a:lumMod val="75000"/>
                  </a:schemeClr>
                </a:solidFill>
                <a:effectLst>
                  <a:outerShdw blurRad="38100" dist="38100" dir="2700000" algn="tl">
                    <a:srgbClr val="000000">
                      <a:alpha val="43137"/>
                    </a:srgbClr>
                  </a:outerShdw>
                </a:effectLst>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2">
                    <a:lumMod val="7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2">
                    <a:lumMod val="7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2">
                    <a:lumMod val="7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80975" indent="-180975"/>
            <a:r>
              <a:rPr lang="en-US" sz="1600" dirty="0">
                <a:solidFill>
                  <a:schemeClr val="tx1"/>
                </a:solidFill>
                <a:effectLst/>
              </a:rPr>
              <a:t>Extended over a 60,000m2 land in </a:t>
            </a:r>
            <a:r>
              <a:rPr lang="en-US" sz="1600" dirty="0" err="1">
                <a:solidFill>
                  <a:schemeClr val="tx1"/>
                </a:solidFill>
                <a:effectLst/>
              </a:rPr>
              <a:t>Halkida</a:t>
            </a:r>
            <a:r>
              <a:rPr lang="en-US" sz="1600" dirty="0">
                <a:solidFill>
                  <a:schemeClr val="tx1"/>
                </a:solidFill>
                <a:effectLst/>
              </a:rPr>
              <a:t>, just 70 km north of Athens</a:t>
            </a:r>
          </a:p>
          <a:p>
            <a:pPr marL="180975" indent="-180975"/>
            <a:r>
              <a:rPr lang="en-US" sz="1600" dirty="0">
                <a:solidFill>
                  <a:schemeClr val="tx1"/>
                </a:solidFill>
                <a:effectLst/>
              </a:rPr>
              <a:t>One of the largest and most modern soap manufacturing facilities in Europe</a:t>
            </a:r>
          </a:p>
          <a:p>
            <a:pPr marL="180975" indent="-180975"/>
            <a:r>
              <a:rPr lang="en-US" sz="1600" dirty="0">
                <a:solidFill>
                  <a:schemeClr val="tx1"/>
                </a:solidFill>
                <a:effectLst/>
              </a:rPr>
              <a:t>Over 100.000.000 units per year | </a:t>
            </a:r>
            <a:r>
              <a:rPr lang="el-GR" sz="1600" dirty="0" smtClean="0">
                <a:solidFill>
                  <a:schemeClr val="tx1"/>
                </a:solidFill>
                <a:effectLst/>
              </a:rPr>
              <a:t>4</a:t>
            </a:r>
            <a:r>
              <a:rPr lang="en-US" sz="1600" dirty="0">
                <a:solidFill>
                  <a:schemeClr val="tx1"/>
                </a:solidFill>
                <a:effectLst/>
              </a:rPr>
              <a:t>0</a:t>
            </a:r>
            <a:r>
              <a:rPr lang="en-US" sz="1600" dirty="0" smtClean="0">
                <a:solidFill>
                  <a:schemeClr val="tx1"/>
                </a:solidFill>
                <a:effectLst/>
              </a:rPr>
              <a:t>% </a:t>
            </a:r>
            <a:r>
              <a:rPr lang="en-US" sz="1600" dirty="0">
                <a:solidFill>
                  <a:schemeClr val="tx1"/>
                </a:solidFill>
                <a:effectLst/>
              </a:rPr>
              <a:t>Spare capacity</a:t>
            </a:r>
          </a:p>
          <a:p>
            <a:pPr marL="180975" indent="-180975"/>
            <a:endParaRPr lang="en-US" sz="1600" dirty="0">
              <a:solidFill>
                <a:schemeClr val="tx1"/>
              </a:solidFill>
            </a:endParaRPr>
          </a:p>
        </p:txBody>
      </p:sp>
      <p:pic>
        <p:nvPicPr>
          <p:cNvPr id="8" name="Picture 6" descr="εργοστάσιο Ριτσώνα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4128" y="2285809"/>
            <a:ext cx="2952328" cy="1647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SOUZANA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800" y="4956200"/>
            <a:ext cx="8280400"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60697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67544" y="4142006"/>
            <a:ext cx="8280920" cy="2023298"/>
          </a:xfrm>
          <a:prstGeom prst="rect">
            <a:avLst/>
          </a:prstGeom>
          <a:solidFill>
            <a:schemeClr val="bg1"/>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600" dirty="0"/>
          </a:p>
        </p:txBody>
      </p:sp>
      <p:sp>
        <p:nvSpPr>
          <p:cNvPr id="5" name="Rectangle 4"/>
          <p:cNvSpPr/>
          <p:nvPr/>
        </p:nvSpPr>
        <p:spPr>
          <a:xfrm>
            <a:off x="467544" y="1340768"/>
            <a:ext cx="8280920" cy="2592288"/>
          </a:xfrm>
          <a:prstGeom prst="rect">
            <a:avLst/>
          </a:prstGeom>
          <a:solidFill>
            <a:schemeClr val="bg1">
              <a:lumMod val="95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600" dirty="0"/>
          </a:p>
        </p:txBody>
      </p:sp>
      <p:sp>
        <p:nvSpPr>
          <p:cNvPr id="2" name="Title 1"/>
          <p:cNvSpPr>
            <a:spLocks noGrp="1"/>
          </p:cNvSpPr>
          <p:nvPr>
            <p:ph type="title"/>
          </p:nvPr>
        </p:nvSpPr>
        <p:spPr/>
        <p:txBody>
          <a:bodyPr>
            <a:normAutofit fontScale="90000"/>
          </a:bodyPr>
          <a:lstStyle/>
          <a:p>
            <a:r>
              <a:rPr lang="en-US" dirty="0" smtClean="0"/>
              <a:t>Strive for Quality &amp; Innovation</a:t>
            </a:r>
            <a:br>
              <a:rPr lang="en-US" dirty="0" smtClean="0"/>
            </a:br>
            <a:r>
              <a:rPr lang="en-US" sz="2700" dirty="0" smtClean="0"/>
              <a:t>R&amp;D and Quality Assurance</a:t>
            </a:r>
            <a:endParaRPr lang="el-GR" sz="2700" dirty="0"/>
          </a:p>
        </p:txBody>
      </p:sp>
      <p:sp>
        <p:nvSpPr>
          <p:cNvPr id="3" name="Content Placeholder 2"/>
          <p:cNvSpPr>
            <a:spLocks noGrp="1"/>
          </p:cNvSpPr>
          <p:nvPr>
            <p:ph idx="1"/>
          </p:nvPr>
        </p:nvSpPr>
        <p:spPr>
          <a:xfrm>
            <a:off x="457200" y="1412776"/>
            <a:ext cx="3250704" cy="2420887"/>
          </a:xfrm>
        </p:spPr>
        <p:txBody>
          <a:bodyPr>
            <a:normAutofit lnSpcReduction="10000"/>
          </a:bodyPr>
          <a:lstStyle/>
          <a:p>
            <a:pPr marL="177800" indent="-177800">
              <a:lnSpc>
                <a:spcPct val="150000"/>
              </a:lnSpc>
            </a:pPr>
            <a:r>
              <a:rPr lang="en-US" sz="1400" dirty="0" smtClean="0">
                <a:solidFill>
                  <a:schemeClr val="tx1"/>
                </a:solidFill>
                <a:effectLst/>
              </a:rPr>
              <a:t>Fully </a:t>
            </a:r>
            <a:r>
              <a:rPr lang="en-US" sz="1400" dirty="0">
                <a:solidFill>
                  <a:schemeClr val="tx1"/>
                </a:solidFill>
                <a:effectLst/>
              </a:rPr>
              <a:t>equipped and manned </a:t>
            </a:r>
            <a:r>
              <a:rPr lang="en-US" sz="1400" dirty="0" smtClean="0">
                <a:solidFill>
                  <a:schemeClr val="tx1"/>
                </a:solidFill>
                <a:effectLst/>
              </a:rPr>
              <a:t>in-house R&amp;D laboratory</a:t>
            </a:r>
          </a:p>
          <a:p>
            <a:pPr marL="177800" indent="-177800">
              <a:lnSpc>
                <a:spcPct val="150000"/>
              </a:lnSpc>
            </a:pPr>
            <a:r>
              <a:rPr lang="en-US" sz="1400" dirty="0" smtClean="0">
                <a:solidFill>
                  <a:schemeClr val="tx1"/>
                </a:solidFill>
                <a:effectLst/>
              </a:rPr>
              <a:t>100-150 own innovative formulas/year</a:t>
            </a:r>
          </a:p>
          <a:p>
            <a:pPr marL="177800" indent="-177800">
              <a:lnSpc>
                <a:spcPct val="150000"/>
              </a:lnSpc>
            </a:pPr>
            <a:r>
              <a:rPr lang="en-US" sz="1400" dirty="0" smtClean="0">
                <a:solidFill>
                  <a:schemeClr val="tx1"/>
                </a:solidFill>
                <a:effectLst/>
              </a:rPr>
              <a:t>Excellent </a:t>
            </a:r>
            <a:r>
              <a:rPr lang="en-US" sz="1400" dirty="0">
                <a:solidFill>
                  <a:schemeClr val="tx1"/>
                </a:solidFill>
                <a:effectLst/>
              </a:rPr>
              <a:t>know-how in developing solid and liquid soap </a:t>
            </a:r>
            <a:r>
              <a:rPr lang="en-US" sz="1400" dirty="0" smtClean="0">
                <a:solidFill>
                  <a:schemeClr val="tx1"/>
                </a:solidFill>
                <a:effectLst/>
              </a:rPr>
              <a:t>formulations</a:t>
            </a:r>
          </a:p>
          <a:p>
            <a:pPr marL="177800" indent="-177800">
              <a:lnSpc>
                <a:spcPct val="150000"/>
              </a:lnSpc>
            </a:pPr>
            <a:r>
              <a:rPr lang="en-US" sz="1400" dirty="0" smtClean="0">
                <a:solidFill>
                  <a:schemeClr val="tx1"/>
                </a:solidFill>
                <a:effectLst/>
              </a:rPr>
              <a:t>Meets high standards of multinational FMCG Companies and Retailers</a:t>
            </a:r>
          </a:p>
          <a:p>
            <a:pPr marL="177800" indent="-177800">
              <a:lnSpc>
                <a:spcPct val="150000"/>
              </a:lnSpc>
            </a:pPr>
            <a:endParaRPr lang="en-US" sz="1400" dirty="0" smtClean="0">
              <a:solidFill>
                <a:schemeClr val="tx1"/>
              </a:solidFill>
            </a:endParaRPr>
          </a:p>
          <a:p>
            <a:pPr marL="0" indent="0">
              <a:lnSpc>
                <a:spcPct val="150000"/>
              </a:lnSpc>
              <a:buNone/>
            </a:pPr>
            <a:endParaRPr lang="el-GR" sz="1400" dirty="0">
              <a:solidFill>
                <a:schemeClr val="tx1"/>
              </a:solidFill>
            </a:endParaRPr>
          </a:p>
        </p:txBody>
      </p:sp>
      <p:pic>
        <p:nvPicPr>
          <p:cNvPr id="1026" name="Picture 2" descr="Z:\1 MARKETING\ΠΑΡΟΥΣΙΑΣΕΙΣ\ΕΤΑΙΡΙΚΕΣ ΠΑΡΟΥΣΙΑΣΕΙΣ\XA June 2018\R&amp;D\PAPOUTS FACT 04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6096" y="1484784"/>
            <a:ext cx="1562817" cy="234888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Z:\1 MARKETING\ΠΑΡΟΥΣΙΑΣΕΙΣ\ΕΤΑΙΡΙΚΕΣ ΠΑΡΟΥΣΙΑΣΕΙΣ\XA June 2018\R&amp;D\PAPOUTS FACT 04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10847" y="1484784"/>
            <a:ext cx="1565609" cy="234887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Z:\1 MARKETING\ΠΑΡΟΥΣΙΑΣΕΙΣ\ΕΤΑΙΡΙΚΕΣ ΠΑΡΟΥΣΙΑΣΕΙΣ\XA June 2018\R&amp;D\PAPOUTS FACT 04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79912" y="1484784"/>
            <a:ext cx="1565919" cy="234887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11560" y="4149080"/>
            <a:ext cx="6717608" cy="584775"/>
          </a:xfrm>
          <a:prstGeom prst="rect">
            <a:avLst/>
          </a:prstGeom>
          <a:noFill/>
        </p:spPr>
        <p:txBody>
          <a:bodyPr wrap="none" rtlCol="0">
            <a:spAutoFit/>
          </a:bodyPr>
          <a:lstStyle/>
          <a:p>
            <a:r>
              <a:rPr lang="en-US" altLang="el-GR" sz="1600" b="1" dirty="0">
                <a:solidFill>
                  <a:schemeClr val="tx2">
                    <a:lumMod val="50000"/>
                  </a:schemeClr>
                </a:solidFill>
              </a:rPr>
              <a:t>Fully certified with respect to quality, sustainability and social </a:t>
            </a:r>
            <a:r>
              <a:rPr lang="en-US" altLang="el-GR" sz="1600" b="1" dirty="0" smtClean="0">
                <a:solidFill>
                  <a:schemeClr val="tx2">
                    <a:lumMod val="50000"/>
                  </a:schemeClr>
                </a:solidFill>
              </a:rPr>
              <a:t>responsibility</a:t>
            </a:r>
            <a:r>
              <a:rPr lang="en-US" altLang="el-GR" sz="1600" b="1" dirty="0" smtClean="0">
                <a:solidFill>
                  <a:schemeClr val="tx2">
                    <a:lumMod val="50000"/>
                  </a:schemeClr>
                </a:solidFill>
                <a:effectLst>
                  <a:outerShdw blurRad="38100" dist="38100" dir="2700000" algn="tl">
                    <a:srgbClr val="000000">
                      <a:alpha val="43137"/>
                    </a:srgbClr>
                  </a:outerShdw>
                </a:effectLst>
              </a:rPr>
              <a:t>: </a:t>
            </a:r>
            <a:endParaRPr lang="el-GR" altLang="el-GR" sz="1600" b="1" dirty="0">
              <a:solidFill>
                <a:schemeClr val="tx2">
                  <a:lumMod val="50000"/>
                </a:schemeClr>
              </a:solidFill>
              <a:effectLst>
                <a:outerShdw blurRad="38100" dist="38100" dir="2700000" algn="tl">
                  <a:srgbClr val="000000">
                    <a:alpha val="43137"/>
                  </a:srgbClr>
                </a:outerShdw>
              </a:effectLst>
            </a:endParaRPr>
          </a:p>
          <a:p>
            <a:endParaRPr lang="el-GR" sz="1600" dirty="0">
              <a:solidFill>
                <a:schemeClr val="tx2">
                  <a:lumMod val="50000"/>
                </a:schemeClr>
              </a:solidFill>
              <a:effectLst>
                <a:outerShdw blurRad="38100" dist="38100" dir="2700000" algn="tl">
                  <a:srgbClr val="000000">
                    <a:alpha val="43137"/>
                  </a:srgbClr>
                </a:outerShdw>
              </a:effectLst>
            </a:endParaRPr>
          </a:p>
        </p:txBody>
      </p:sp>
      <p:sp>
        <p:nvSpPr>
          <p:cNvPr id="11" name="Slide Number Placeholder 3"/>
          <p:cNvSpPr>
            <a:spLocks noGrp="1"/>
          </p:cNvSpPr>
          <p:nvPr>
            <p:ph type="sldNum" sz="quarter" idx="12"/>
          </p:nvPr>
        </p:nvSpPr>
        <p:spPr>
          <a:xfrm>
            <a:off x="6830888" y="6520259"/>
            <a:ext cx="2133600" cy="365125"/>
          </a:xfrm>
        </p:spPr>
        <p:txBody>
          <a:bodyPr/>
          <a:lstStyle/>
          <a:p>
            <a:fld id="{A080AF1B-F598-4F76-84DA-4773B211A236}" type="slidenum">
              <a:rPr lang="el-GR" smtClean="0"/>
              <a:pPr/>
              <a:t>6</a:t>
            </a:fld>
            <a:endParaRPr lang="el-GR" dirty="0"/>
          </a:p>
        </p:txBody>
      </p:sp>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b="61743"/>
          <a:stretch/>
        </p:blipFill>
        <p:spPr>
          <a:xfrm>
            <a:off x="1433276" y="4509120"/>
            <a:ext cx="6451092" cy="647167"/>
          </a:xfrm>
          <a:prstGeom prst="rect">
            <a:avLst/>
          </a:prstGeom>
        </p:spPr>
      </p:pic>
      <p:pic>
        <p:nvPicPr>
          <p:cNvPr id="17" name="Picture 16"/>
          <p:cNvPicPr>
            <a:picLocks noChangeAspect="1"/>
          </p:cNvPicPr>
          <p:nvPr/>
        </p:nvPicPr>
        <p:blipFill rotWithShape="1">
          <a:blip r:embed="rId5">
            <a:extLst>
              <a:ext uri="{28A0092B-C50C-407E-A947-70E740481C1C}">
                <a14:useLocalDpi xmlns:a14="http://schemas.microsoft.com/office/drawing/2010/main" val="0"/>
              </a:ext>
            </a:extLst>
          </a:blip>
          <a:srcRect t="45420"/>
          <a:stretch/>
        </p:blipFill>
        <p:spPr>
          <a:xfrm>
            <a:off x="1475656" y="5170000"/>
            <a:ext cx="6451092" cy="923296"/>
          </a:xfrm>
          <a:prstGeom prst="rect">
            <a:avLst/>
          </a:prstGeom>
        </p:spPr>
      </p:pic>
    </p:spTree>
    <p:extLst>
      <p:ext uri="{BB962C8B-B14F-4D97-AF65-F5344CB8AC3E}">
        <p14:creationId xmlns:p14="http://schemas.microsoft.com/office/powerpoint/2010/main" val="31932738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rved Right Arrow 2"/>
          <p:cNvSpPr/>
          <p:nvPr/>
        </p:nvSpPr>
        <p:spPr>
          <a:xfrm>
            <a:off x="2591992" y="908720"/>
            <a:ext cx="1908000" cy="3816000"/>
          </a:xfrm>
          <a:prstGeom prst="curved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Curved Right Arrow 3"/>
          <p:cNvSpPr/>
          <p:nvPr/>
        </p:nvSpPr>
        <p:spPr>
          <a:xfrm rot="10800000">
            <a:off x="4716017" y="692696"/>
            <a:ext cx="1908000" cy="3816000"/>
          </a:xfrm>
          <a:prstGeom prst="curved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p:cNvSpPr txBox="1"/>
          <p:nvPr/>
        </p:nvSpPr>
        <p:spPr>
          <a:xfrm>
            <a:off x="-180528" y="260648"/>
            <a:ext cx="4104456" cy="584775"/>
          </a:xfrm>
          <a:prstGeom prst="rect">
            <a:avLst/>
          </a:prstGeom>
          <a:noFill/>
        </p:spPr>
        <p:txBody>
          <a:bodyPr wrap="square" rtlCol="0">
            <a:spAutoFit/>
          </a:bodyPr>
          <a:lstStyle/>
          <a:p>
            <a:pPr algn="ctr"/>
            <a:r>
              <a:rPr lang="en-US" sz="3200" b="1" dirty="0" smtClean="0">
                <a:solidFill>
                  <a:schemeClr val="bg2">
                    <a:lumMod val="50000"/>
                  </a:schemeClr>
                </a:solidFill>
              </a:rPr>
              <a:t>ECO FRIENDLY</a:t>
            </a:r>
          </a:p>
        </p:txBody>
      </p:sp>
      <p:sp>
        <p:nvSpPr>
          <p:cNvPr id="6" name="TextBox 5"/>
          <p:cNvSpPr txBox="1"/>
          <p:nvPr/>
        </p:nvSpPr>
        <p:spPr>
          <a:xfrm>
            <a:off x="395536" y="1806084"/>
            <a:ext cx="3240360" cy="646331"/>
          </a:xfrm>
          <a:prstGeom prst="rect">
            <a:avLst/>
          </a:prstGeom>
          <a:noFill/>
        </p:spPr>
        <p:txBody>
          <a:bodyPr wrap="square" rtlCol="0">
            <a:spAutoFit/>
          </a:bodyPr>
          <a:lstStyle/>
          <a:p>
            <a:r>
              <a:rPr lang="en-US" b="1" dirty="0" smtClean="0">
                <a:solidFill>
                  <a:schemeClr val="accent6">
                    <a:lumMod val="75000"/>
                  </a:schemeClr>
                </a:solidFill>
              </a:rPr>
              <a:t>100 % </a:t>
            </a:r>
            <a:r>
              <a:rPr lang="en-US" b="1" dirty="0">
                <a:solidFill>
                  <a:schemeClr val="accent6">
                    <a:lumMod val="75000"/>
                  </a:schemeClr>
                </a:solidFill>
              </a:rPr>
              <a:t>Recyclable</a:t>
            </a:r>
            <a:r>
              <a:rPr lang="en-US" b="1" dirty="0" smtClean="0">
                <a:solidFill>
                  <a:schemeClr val="accent6">
                    <a:lumMod val="75000"/>
                  </a:schemeClr>
                </a:solidFill>
              </a:rPr>
              <a:t>  </a:t>
            </a:r>
          </a:p>
          <a:p>
            <a:r>
              <a:rPr lang="en-US" b="1" dirty="0" smtClean="0">
                <a:solidFill>
                  <a:schemeClr val="accent6">
                    <a:lumMod val="75000"/>
                  </a:schemeClr>
                </a:solidFill>
              </a:rPr>
              <a:t>Packaging</a:t>
            </a:r>
            <a:endParaRPr lang="en-US" b="1" dirty="0">
              <a:solidFill>
                <a:schemeClr val="accent6">
                  <a:lumMod val="75000"/>
                </a:schemeClr>
              </a:solidFill>
            </a:endParaRPr>
          </a:p>
        </p:txBody>
      </p:sp>
      <p:sp>
        <p:nvSpPr>
          <p:cNvPr id="7" name="TextBox 6"/>
          <p:cNvSpPr txBox="1"/>
          <p:nvPr/>
        </p:nvSpPr>
        <p:spPr>
          <a:xfrm>
            <a:off x="376058" y="3662710"/>
            <a:ext cx="3096344" cy="923330"/>
          </a:xfrm>
          <a:prstGeom prst="rect">
            <a:avLst/>
          </a:prstGeom>
          <a:noFill/>
        </p:spPr>
        <p:txBody>
          <a:bodyPr wrap="square" rtlCol="0">
            <a:spAutoFit/>
          </a:bodyPr>
          <a:lstStyle/>
          <a:p>
            <a:r>
              <a:rPr lang="en-US" b="1" dirty="0">
                <a:solidFill>
                  <a:schemeClr val="accent6">
                    <a:lumMod val="75000"/>
                  </a:schemeClr>
                </a:solidFill>
              </a:rPr>
              <a:t>Post Consumer Recycled </a:t>
            </a:r>
            <a:r>
              <a:rPr lang="en-US" b="1" dirty="0" smtClean="0">
                <a:solidFill>
                  <a:schemeClr val="accent6">
                    <a:lumMod val="75000"/>
                  </a:schemeClr>
                </a:solidFill>
              </a:rPr>
              <a:t>Bottles</a:t>
            </a:r>
            <a:r>
              <a:rPr lang="el-GR" b="1" dirty="0" smtClean="0">
                <a:solidFill>
                  <a:schemeClr val="accent6">
                    <a:lumMod val="75000"/>
                  </a:schemeClr>
                </a:solidFill>
              </a:rPr>
              <a:t> -</a:t>
            </a:r>
            <a:r>
              <a:rPr lang="en-US" b="1" dirty="0" smtClean="0">
                <a:solidFill>
                  <a:schemeClr val="accent6">
                    <a:lumMod val="75000"/>
                  </a:schemeClr>
                </a:solidFill>
              </a:rPr>
              <a:t> Boosting </a:t>
            </a:r>
            <a:r>
              <a:rPr lang="en-US" b="1" dirty="0">
                <a:solidFill>
                  <a:schemeClr val="accent6">
                    <a:lumMod val="75000"/>
                  </a:schemeClr>
                </a:solidFill>
              </a:rPr>
              <a:t>Circular Economy</a:t>
            </a:r>
          </a:p>
        </p:txBody>
      </p:sp>
      <p:sp>
        <p:nvSpPr>
          <p:cNvPr id="9" name="TextBox 8"/>
          <p:cNvSpPr txBox="1"/>
          <p:nvPr/>
        </p:nvSpPr>
        <p:spPr>
          <a:xfrm>
            <a:off x="5656973" y="260648"/>
            <a:ext cx="3316738" cy="584775"/>
          </a:xfrm>
          <a:prstGeom prst="rect">
            <a:avLst/>
          </a:prstGeom>
          <a:noFill/>
        </p:spPr>
        <p:txBody>
          <a:bodyPr wrap="square" rtlCol="0">
            <a:spAutoFit/>
          </a:bodyPr>
          <a:lstStyle/>
          <a:p>
            <a:r>
              <a:rPr lang="en-US" sz="3200" b="1" dirty="0" smtClean="0">
                <a:solidFill>
                  <a:schemeClr val="bg2">
                    <a:lumMod val="50000"/>
                  </a:schemeClr>
                </a:solidFill>
              </a:rPr>
              <a:t>CLEAN FORMULA</a:t>
            </a:r>
            <a:endParaRPr lang="en-US" sz="3200" b="1" dirty="0">
              <a:solidFill>
                <a:schemeClr val="bg2">
                  <a:lumMod val="50000"/>
                </a:schemeClr>
              </a:solidFill>
            </a:endParaRPr>
          </a:p>
        </p:txBody>
      </p:sp>
      <p:sp>
        <p:nvSpPr>
          <p:cNvPr id="10" name="TextBox 9"/>
          <p:cNvSpPr txBox="1"/>
          <p:nvPr/>
        </p:nvSpPr>
        <p:spPr>
          <a:xfrm>
            <a:off x="395536" y="2744712"/>
            <a:ext cx="3287102" cy="400110"/>
          </a:xfrm>
          <a:prstGeom prst="rect">
            <a:avLst/>
          </a:prstGeom>
          <a:noFill/>
        </p:spPr>
        <p:txBody>
          <a:bodyPr wrap="square" rtlCol="0">
            <a:spAutoFit/>
          </a:bodyPr>
          <a:lstStyle/>
          <a:p>
            <a:r>
              <a:rPr lang="en-US" sz="2000" b="1" dirty="0" smtClean="0">
                <a:solidFill>
                  <a:schemeClr val="accent6">
                    <a:lumMod val="75000"/>
                  </a:schemeClr>
                </a:solidFill>
              </a:rPr>
              <a:t>Biodegradable</a:t>
            </a:r>
            <a:endParaRPr lang="en-US" sz="1600" dirty="0"/>
          </a:p>
        </p:txBody>
      </p:sp>
      <p:sp>
        <p:nvSpPr>
          <p:cNvPr id="11" name="TextBox 10"/>
          <p:cNvSpPr txBox="1"/>
          <p:nvPr/>
        </p:nvSpPr>
        <p:spPr>
          <a:xfrm>
            <a:off x="6516216" y="1372705"/>
            <a:ext cx="2232248" cy="400110"/>
          </a:xfrm>
          <a:prstGeom prst="rect">
            <a:avLst/>
          </a:prstGeom>
          <a:noFill/>
        </p:spPr>
        <p:txBody>
          <a:bodyPr wrap="square" rtlCol="0">
            <a:spAutoFit/>
          </a:bodyPr>
          <a:lstStyle>
            <a:defPPr>
              <a:defRPr lang="el-GR"/>
            </a:defPPr>
            <a:lvl1pPr>
              <a:defRPr sz="2400" b="1">
                <a:solidFill>
                  <a:schemeClr val="accent6">
                    <a:lumMod val="75000"/>
                  </a:schemeClr>
                </a:solidFill>
              </a:defRPr>
            </a:lvl1pPr>
          </a:lstStyle>
          <a:p>
            <a:r>
              <a:rPr lang="en-US" sz="2000" dirty="0"/>
              <a:t>Natural Ingredients</a:t>
            </a:r>
          </a:p>
        </p:txBody>
      </p:sp>
      <p:sp>
        <p:nvSpPr>
          <p:cNvPr id="12" name="TextBox 11"/>
          <p:cNvSpPr txBox="1"/>
          <p:nvPr/>
        </p:nvSpPr>
        <p:spPr>
          <a:xfrm>
            <a:off x="6860576" y="1895141"/>
            <a:ext cx="2052439" cy="646331"/>
          </a:xfrm>
          <a:prstGeom prst="rect">
            <a:avLst/>
          </a:prstGeom>
          <a:noFill/>
        </p:spPr>
        <p:txBody>
          <a:bodyPr wrap="square" rtlCol="0">
            <a:spAutoFit/>
          </a:bodyPr>
          <a:lstStyle>
            <a:defPPr>
              <a:defRPr lang="el-GR"/>
            </a:defPPr>
            <a:lvl1pPr>
              <a:defRPr sz="2400" b="1">
                <a:solidFill>
                  <a:schemeClr val="accent6">
                    <a:lumMod val="75000"/>
                  </a:schemeClr>
                </a:solidFill>
              </a:defRPr>
            </a:lvl1pPr>
          </a:lstStyle>
          <a:p>
            <a:r>
              <a:rPr lang="en-US" sz="1800" dirty="0"/>
              <a:t>RSPO Certified Soap Mass</a:t>
            </a:r>
          </a:p>
        </p:txBody>
      </p:sp>
      <p:sp>
        <p:nvSpPr>
          <p:cNvPr id="13" name="TextBox 12"/>
          <p:cNvSpPr txBox="1"/>
          <p:nvPr/>
        </p:nvSpPr>
        <p:spPr>
          <a:xfrm>
            <a:off x="6876256" y="2814583"/>
            <a:ext cx="2808312" cy="369332"/>
          </a:xfrm>
          <a:prstGeom prst="rect">
            <a:avLst/>
          </a:prstGeom>
          <a:noFill/>
        </p:spPr>
        <p:txBody>
          <a:bodyPr wrap="square" rtlCol="0">
            <a:spAutoFit/>
          </a:bodyPr>
          <a:lstStyle>
            <a:defPPr>
              <a:defRPr lang="el-GR"/>
            </a:defPPr>
            <a:lvl1pPr>
              <a:defRPr sz="2400" b="1">
                <a:solidFill>
                  <a:schemeClr val="accent6">
                    <a:lumMod val="75000"/>
                  </a:schemeClr>
                </a:solidFill>
              </a:defRPr>
            </a:lvl1pPr>
          </a:lstStyle>
          <a:p>
            <a:r>
              <a:rPr lang="en-US" sz="1800" dirty="0"/>
              <a:t>Vegan Certification</a:t>
            </a:r>
          </a:p>
        </p:txBody>
      </p:sp>
      <p:sp>
        <p:nvSpPr>
          <p:cNvPr id="14" name="TextBox 13"/>
          <p:cNvSpPr txBox="1"/>
          <p:nvPr/>
        </p:nvSpPr>
        <p:spPr>
          <a:xfrm>
            <a:off x="6876256" y="3462655"/>
            <a:ext cx="2097455" cy="369332"/>
          </a:xfrm>
          <a:prstGeom prst="rect">
            <a:avLst/>
          </a:prstGeom>
          <a:noFill/>
        </p:spPr>
        <p:txBody>
          <a:bodyPr wrap="square" rtlCol="0">
            <a:spAutoFit/>
          </a:bodyPr>
          <a:lstStyle>
            <a:defPPr>
              <a:defRPr lang="el-GR"/>
            </a:defPPr>
            <a:lvl1pPr>
              <a:defRPr sz="2400" b="1">
                <a:solidFill>
                  <a:schemeClr val="accent6">
                    <a:lumMod val="75000"/>
                  </a:schemeClr>
                </a:solidFill>
              </a:defRPr>
            </a:lvl1pPr>
          </a:lstStyle>
          <a:p>
            <a:r>
              <a:rPr lang="en-US" sz="1800" dirty="0"/>
              <a:t>Cruelty free</a:t>
            </a:r>
          </a:p>
        </p:txBody>
      </p:sp>
      <p:sp>
        <p:nvSpPr>
          <p:cNvPr id="15" name="TextBox 14"/>
          <p:cNvSpPr txBox="1"/>
          <p:nvPr/>
        </p:nvSpPr>
        <p:spPr>
          <a:xfrm>
            <a:off x="6876256" y="4032778"/>
            <a:ext cx="2466718" cy="646331"/>
          </a:xfrm>
          <a:prstGeom prst="rect">
            <a:avLst/>
          </a:prstGeom>
          <a:noFill/>
        </p:spPr>
        <p:txBody>
          <a:bodyPr wrap="square" rtlCol="0">
            <a:spAutoFit/>
          </a:bodyPr>
          <a:lstStyle>
            <a:defPPr>
              <a:defRPr lang="el-GR"/>
            </a:defPPr>
            <a:lvl1pPr>
              <a:defRPr sz="2400" b="1">
                <a:solidFill>
                  <a:schemeClr val="accent6">
                    <a:lumMod val="75000"/>
                  </a:schemeClr>
                </a:solidFill>
              </a:defRPr>
            </a:lvl1pPr>
          </a:lstStyle>
          <a:p>
            <a:r>
              <a:rPr lang="en-US" sz="1800" dirty="0"/>
              <a:t>Cosmos Certified Formulas</a:t>
            </a:r>
          </a:p>
        </p:txBody>
      </p:sp>
      <p:sp>
        <p:nvSpPr>
          <p:cNvPr id="16" name="TextBox 15"/>
          <p:cNvSpPr txBox="1"/>
          <p:nvPr/>
        </p:nvSpPr>
        <p:spPr>
          <a:xfrm>
            <a:off x="3131840" y="2420888"/>
            <a:ext cx="2905586" cy="584775"/>
          </a:xfrm>
          <a:prstGeom prst="rect">
            <a:avLst/>
          </a:prstGeom>
          <a:noFill/>
        </p:spPr>
        <p:txBody>
          <a:bodyPr wrap="square" rtlCol="0">
            <a:spAutoFit/>
          </a:bodyPr>
          <a:lstStyle/>
          <a:p>
            <a:r>
              <a:rPr lang="en-US" sz="3200" b="1" u="sng" dirty="0" smtClean="0">
                <a:solidFill>
                  <a:schemeClr val="accent6">
                    <a:lumMod val="50000"/>
                  </a:schemeClr>
                </a:solidFill>
              </a:rPr>
              <a:t>SUSTAINABILITY</a:t>
            </a:r>
            <a:endParaRPr lang="en-US" sz="3200" b="1" u="sng" dirty="0">
              <a:solidFill>
                <a:schemeClr val="accent6">
                  <a:lumMod val="50000"/>
                </a:schemeClr>
              </a:solidFill>
            </a:endParaRPr>
          </a:p>
        </p:txBody>
      </p:sp>
      <p:sp>
        <p:nvSpPr>
          <p:cNvPr id="17" name="TextBox 16"/>
          <p:cNvSpPr txBox="1"/>
          <p:nvPr/>
        </p:nvSpPr>
        <p:spPr>
          <a:xfrm>
            <a:off x="395536" y="1268760"/>
            <a:ext cx="2699792" cy="400110"/>
          </a:xfrm>
          <a:prstGeom prst="rect">
            <a:avLst/>
          </a:prstGeom>
          <a:noFill/>
        </p:spPr>
        <p:txBody>
          <a:bodyPr wrap="square" rtlCol="0">
            <a:spAutoFit/>
          </a:bodyPr>
          <a:lstStyle/>
          <a:p>
            <a:r>
              <a:rPr lang="en-US" sz="2000" b="1" dirty="0">
                <a:solidFill>
                  <a:schemeClr val="accent6">
                    <a:lumMod val="75000"/>
                  </a:schemeClr>
                </a:solidFill>
              </a:rPr>
              <a:t>Responsible</a:t>
            </a:r>
            <a:r>
              <a:rPr lang="en-US" dirty="0" smtClean="0"/>
              <a:t> </a:t>
            </a:r>
            <a:r>
              <a:rPr lang="en-US" sz="2000" b="1" dirty="0">
                <a:solidFill>
                  <a:schemeClr val="accent6">
                    <a:lumMod val="75000"/>
                  </a:schemeClr>
                </a:solidFill>
              </a:rPr>
              <a:t>Packaging</a:t>
            </a:r>
          </a:p>
        </p:txBody>
      </p:sp>
      <p:pic>
        <p:nvPicPr>
          <p:cNvPr id="1027" name="Picture 3" descr="C:\Users\vougioukas\Desktop\go-green.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24230" y="4797152"/>
            <a:ext cx="5456082" cy="1814726"/>
          </a:xfrm>
          <a:prstGeom prst="rect">
            <a:avLst/>
          </a:prstGeom>
          <a:noFill/>
          <a:extLst>
            <a:ext uri="{909E8E84-426E-40DD-AFC4-6F175D3DCCD1}">
              <a14:hiddenFill xmlns:a14="http://schemas.microsoft.com/office/drawing/2010/main">
                <a:solidFill>
                  <a:srgbClr val="FFFFFF"/>
                </a:solidFill>
              </a14:hiddenFill>
            </a:ext>
          </a:extLst>
        </p:spPr>
      </p:pic>
      <p:sp>
        <p:nvSpPr>
          <p:cNvPr id="18" name="Title 1"/>
          <p:cNvSpPr txBox="1">
            <a:spLocks/>
          </p:cNvSpPr>
          <p:nvPr/>
        </p:nvSpPr>
        <p:spPr>
          <a:xfrm>
            <a:off x="387272" y="274638"/>
            <a:ext cx="8229600" cy="922114"/>
          </a:xfrm>
          <a:prstGeom prst="rect">
            <a:avLst/>
          </a:prstGeom>
        </p:spPr>
        <p:txBody>
          <a:bodyPr/>
          <a:lstStyle>
            <a:lvl1pPr algn="ctr" defTabSz="914400" rtl="0" eaLnBrk="1" latinLnBrk="0" hangingPunct="1">
              <a:spcBef>
                <a:spcPct val="0"/>
              </a:spcBef>
              <a:buNone/>
              <a:defRPr sz="3200" kern="1200">
                <a:solidFill>
                  <a:schemeClr val="tx2">
                    <a:lumMod val="75000"/>
                  </a:schemeClr>
                </a:solidFill>
                <a:effectLst>
                  <a:outerShdw blurRad="38100" dist="38100" dir="2700000" algn="tl">
                    <a:srgbClr val="000000">
                      <a:alpha val="43137"/>
                    </a:srgbClr>
                  </a:outerShdw>
                </a:effectLst>
                <a:latin typeface="+mj-lt"/>
                <a:ea typeface="+mj-ea"/>
                <a:cs typeface="+mj-cs"/>
              </a:defRPr>
            </a:lvl1pPr>
          </a:lstStyle>
          <a:p>
            <a:pPr algn="l"/>
            <a:endParaRPr lang="en-US" b="1" dirty="0">
              <a:effectLst/>
            </a:endParaRPr>
          </a:p>
        </p:txBody>
      </p:sp>
      <p:sp>
        <p:nvSpPr>
          <p:cNvPr id="19" name="TextBox 18"/>
          <p:cNvSpPr txBox="1"/>
          <p:nvPr/>
        </p:nvSpPr>
        <p:spPr>
          <a:xfrm>
            <a:off x="3401220" y="235265"/>
            <a:ext cx="1314796" cy="584775"/>
          </a:xfrm>
          <a:prstGeom prst="rect">
            <a:avLst/>
          </a:prstGeom>
          <a:noFill/>
        </p:spPr>
        <p:txBody>
          <a:bodyPr wrap="square" rtlCol="0">
            <a:spAutoFit/>
          </a:bodyPr>
          <a:lstStyle/>
          <a:p>
            <a:r>
              <a:rPr lang="en-US" sz="3200" b="1" dirty="0" smtClean="0">
                <a:solidFill>
                  <a:schemeClr val="bg2">
                    <a:lumMod val="50000"/>
                  </a:schemeClr>
                </a:solidFill>
              </a:rPr>
              <a:t>        &amp;</a:t>
            </a:r>
            <a:endParaRPr lang="en-US" sz="3200" b="1" dirty="0">
              <a:solidFill>
                <a:schemeClr val="bg2">
                  <a:lumMod val="50000"/>
                </a:schemeClr>
              </a:solidFill>
            </a:endParaRPr>
          </a:p>
        </p:txBody>
      </p:sp>
      <p:sp>
        <p:nvSpPr>
          <p:cNvPr id="20" name="Slide Number Placeholder 3"/>
          <p:cNvSpPr>
            <a:spLocks noGrp="1"/>
          </p:cNvSpPr>
          <p:nvPr>
            <p:ph type="sldNum" sz="quarter" idx="12"/>
          </p:nvPr>
        </p:nvSpPr>
        <p:spPr>
          <a:xfrm>
            <a:off x="8388424" y="6520259"/>
            <a:ext cx="576064" cy="365125"/>
          </a:xfrm>
        </p:spPr>
        <p:txBody>
          <a:bodyPr/>
          <a:lstStyle/>
          <a:p>
            <a:pPr algn="r"/>
            <a:fld id="{A080AF1B-F598-4F76-84DA-4773B211A236}" type="slidenum">
              <a:rPr lang="el-GR" sz="1200" smtClean="0"/>
              <a:pPr algn="r"/>
              <a:t>7</a:t>
            </a:fld>
            <a:endParaRPr lang="el-GR" sz="1200" dirty="0"/>
          </a:p>
        </p:txBody>
      </p:sp>
    </p:spTree>
    <p:extLst>
      <p:ext uri="{BB962C8B-B14F-4D97-AF65-F5344CB8AC3E}">
        <p14:creationId xmlns:p14="http://schemas.microsoft.com/office/powerpoint/2010/main" val="30819444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1800" y="124527"/>
            <a:ext cx="3312368" cy="922114"/>
          </a:xfrm>
        </p:spPr>
        <p:txBody>
          <a:bodyPr>
            <a:noAutofit/>
          </a:bodyPr>
          <a:lstStyle/>
          <a:p>
            <a:r>
              <a:rPr lang="en-US" sz="2400" dirty="0"/>
              <a:t>Global Presence</a:t>
            </a:r>
            <a:br>
              <a:rPr lang="en-US" sz="2400" dirty="0"/>
            </a:br>
            <a:r>
              <a:rPr lang="en-US" sz="1600" dirty="0"/>
              <a:t>Exports in more than 25 countries</a:t>
            </a:r>
            <a:endParaRPr lang="el-GR" sz="1600" dirty="0"/>
          </a:p>
        </p:txBody>
      </p:sp>
      <p:sp>
        <p:nvSpPr>
          <p:cNvPr id="4" name="Slide Number Placeholder 3"/>
          <p:cNvSpPr>
            <a:spLocks noGrp="1"/>
          </p:cNvSpPr>
          <p:nvPr>
            <p:ph type="sldNum" sz="quarter" idx="12"/>
          </p:nvPr>
        </p:nvSpPr>
        <p:spPr/>
        <p:txBody>
          <a:bodyPr/>
          <a:lstStyle/>
          <a:p>
            <a:fld id="{A080AF1B-F598-4F76-84DA-4773B211A236}" type="slidenum">
              <a:rPr lang="el-GR" smtClean="0"/>
              <a:pPr/>
              <a:t>8</a:t>
            </a:fld>
            <a:endParaRPr lang="el-GR"/>
          </a:p>
        </p:txBody>
      </p:sp>
      <p:sp>
        <p:nvSpPr>
          <p:cNvPr id="9" name="Rectangle 1036"/>
          <p:cNvSpPr>
            <a:spLocks noChangeArrowheads="1"/>
          </p:cNvSpPr>
          <p:nvPr/>
        </p:nvSpPr>
        <p:spPr bwMode="auto">
          <a:xfrm>
            <a:off x="908072" y="5589240"/>
            <a:ext cx="7361584" cy="646331"/>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a:buClr>
                <a:schemeClr val="bg1"/>
              </a:buClr>
              <a:buFont typeface="Wingdings" pitchFamily="2" charset="2"/>
              <a:buNone/>
            </a:pPr>
            <a:r>
              <a:rPr lang="en-US" altLang="el-GR" sz="1400" b="1" u="sng" dirty="0">
                <a:ea typeface="Arial Unicode MS" pitchFamily="34" charset="-128"/>
                <a:cs typeface="Courier New" pitchFamily="49" charset="0"/>
              </a:rPr>
              <a:t>Countries</a:t>
            </a:r>
            <a:r>
              <a:rPr lang="en-US" altLang="el-GR" sz="1400" dirty="0">
                <a:ea typeface="Arial Unicode MS" pitchFamily="34" charset="-128"/>
                <a:cs typeface="Courier New" pitchFamily="49" charset="0"/>
              </a:rPr>
              <a:t>: </a:t>
            </a:r>
          </a:p>
          <a:p>
            <a:pPr>
              <a:buClr>
                <a:schemeClr val="bg1"/>
              </a:buClr>
              <a:buFont typeface="Wingdings" pitchFamily="2" charset="2"/>
              <a:buNone/>
            </a:pPr>
            <a:r>
              <a:rPr lang="en-US" altLang="el-GR" sz="1100" dirty="0">
                <a:ea typeface="Arial Unicode MS" pitchFamily="34" charset="-128"/>
                <a:cs typeface="Courier New" pitchFamily="49" charset="0"/>
              </a:rPr>
              <a:t>UK, Germany, Italy, France, Spain, Portugal, Romania, </a:t>
            </a:r>
            <a:r>
              <a:rPr lang="en-US" altLang="el-GR" sz="1100" dirty="0" err="1">
                <a:ea typeface="Arial Unicode MS" pitchFamily="34" charset="-128"/>
                <a:cs typeface="Courier New" pitchFamily="49" charset="0"/>
              </a:rPr>
              <a:t>Fyrom</a:t>
            </a:r>
            <a:r>
              <a:rPr lang="en-US" altLang="el-GR" sz="1100" dirty="0">
                <a:ea typeface="Arial Unicode MS" pitchFamily="34" charset="-128"/>
                <a:cs typeface="Courier New" pitchFamily="49" charset="0"/>
              </a:rPr>
              <a:t>, Servia, Bulgarian, The Netherlands, New </a:t>
            </a:r>
            <a:r>
              <a:rPr lang="en-US" altLang="el-GR" sz="1100" dirty="0" smtClean="0">
                <a:ea typeface="Arial Unicode MS" pitchFamily="34" charset="-128"/>
                <a:cs typeface="Courier New" pitchFamily="49" charset="0"/>
              </a:rPr>
              <a:t>Zealand</a:t>
            </a:r>
            <a:r>
              <a:rPr lang="en-US" altLang="el-GR" sz="1100" dirty="0">
                <a:ea typeface="Arial Unicode MS" pitchFamily="34" charset="-128"/>
                <a:cs typeface="Courier New" pitchFamily="49" charset="0"/>
              </a:rPr>
              <a:t>, Mexico, Lithuania, Slovakia, Albania, Belgium, Cyprus, Austria, Sweden, USA, Canada, Russia, Japan, Hong Kong, Australia etc.</a:t>
            </a:r>
            <a:endParaRPr lang="el-GR" altLang="el-GR" sz="1100" dirty="0">
              <a:ea typeface="Arial Unicode MS" pitchFamily="34" charset="-128"/>
              <a:cs typeface="Courier New" pitchFamily="49" charset="0"/>
            </a:endParaRPr>
          </a:p>
        </p:txBody>
      </p:sp>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t="48340" r="32990" b="5320"/>
          <a:stretch/>
        </p:blipFill>
        <p:spPr>
          <a:xfrm>
            <a:off x="910763" y="1101896"/>
            <a:ext cx="7361584" cy="3450413"/>
          </a:xfrm>
          <a:prstGeom prst="rect">
            <a:avLst/>
          </a:prstGeom>
        </p:spPr>
      </p:pic>
      <p:sp>
        <p:nvSpPr>
          <p:cNvPr id="11" name="Rectangle 1036"/>
          <p:cNvSpPr>
            <a:spLocks noChangeArrowheads="1"/>
          </p:cNvSpPr>
          <p:nvPr/>
        </p:nvSpPr>
        <p:spPr bwMode="auto">
          <a:xfrm>
            <a:off x="908072" y="1010650"/>
            <a:ext cx="7361584" cy="3539430"/>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a:buClr>
                <a:schemeClr val="bg1"/>
              </a:buClr>
              <a:buFont typeface="Wingdings" pitchFamily="2" charset="2"/>
              <a:buNone/>
            </a:pPr>
            <a:endParaRPr lang="en-US" altLang="el-GR" sz="1400" dirty="0" smtClean="0">
              <a:ea typeface="Arial Unicode MS" pitchFamily="34" charset="-128"/>
              <a:cs typeface="Courier New" pitchFamily="49" charset="0"/>
            </a:endParaRPr>
          </a:p>
          <a:p>
            <a:pPr>
              <a:buClr>
                <a:schemeClr val="bg1"/>
              </a:buClr>
              <a:buFont typeface="Wingdings" pitchFamily="2" charset="2"/>
              <a:buNone/>
            </a:pPr>
            <a:endParaRPr lang="en-US" altLang="el-GR" sz="1400" dirty="0">
              <a:ea typeface="Arial Unicode MS" pitchFamily="34" charset="-128"/>
              <a:cs typeface="Courier New" pitchFamily="49" charset="0"/>
            </a:endParaRPr>
          </a:p>
          <a:p>
            <a:pPr>
              <a:buClr>
                <a:schemeClr val="bg1"/>
              </a:buClr>
              <a:buFont typeface="Wingdings" pitchFamily="2" charset="2"/>
              <a:buNone/>
            </a:pPr>
            <a:endParaRPr lang="en-US" altLang="el-GR" sz="1400" dirty="0" smtClean="0">
              <a:ea typeface="Arial Unicode MS" pitchFamily="34" charset="-128"/>
              <a:cs typeface="Courier New" pitchFamily="49" charset="0"/>
            </a:endParaRPr>
          </a:p>
          <a:p>
            <a:pPr>
              <a:buClr>
                <a:schemeClr val="bg1"/>
              </a:buClr>
              <a:buFont typeface="Wingdings" pitchFamily="2" charset="2"/>
              <a:buNone/>
            </a:pPr>
            <a:endParaRPr lang="en-US" altLang="el-GR" sz="1400" dirty="0">
              <a:ea typeface="Arial Unicode MS" pitchFamily="34" charset="-128"/>
              <a:cs typeface="Courier New" pitchFamily="49" charset="0"/>
            </a:endParaRPr>
          </a:p>
          <a:p>
            <a:pPr>
              <a:buClr>
                <a:schemeClr val="bg1"/>
              </a:buClr>
              <a:buFont typeface="Wingdings" pitchFamily="2" charset="2"/>
              <a:buNone/>
            </a:pPr>
            <a:endParaRPr lang="en-US" altLang="el-GR" sz="1400" dirty="0" smtClean="0">
              <a:ea typeface="Arial Unicode MS" pitchFamily="34" charset="-128"/>
              <a:cs typeface="Courier New" pitchFamily="49" charset="0"/>
            </a:endParaRPr>
          </a:p>
          <a:p>
            <a:pPr>
              <a:buClr>
                <a:schemeClr val="bg1"/>
              </a:buClr>
              <a:buFont typeface="Wingdings" pitchFamily="2" charset="2"/>
              <a:buNone/>
            </a:pPr>
            <a:endParaRPr lang="en-US" altLang="el-GR" sz="1400" dirty="0">
              <a:ea typeface="Arial Unicode MS" pitchFamily="34" charset="-128"/>
              <a:cs typeface="Courier New" pitchFamily="49" charset="0"/>
            </a:endParaRPr>
          </a:p>
          <a:p>
            <a:pPr>
              <a:buClr>
                <a:schemeClr val="bg1"/>
              </a:buClr>
              <a:buFont typeface="Wingdings" pitchFamily="2" charset="2"/>
              <a:buNone/>
            </a:pPr>
            <a:endParaRPr lang="en-US" altLang="el-GR" sz="1400" dirty="0" smtClean="0">
              <a:ea typeface="Arial Unicode MS" pitchFamily="34" charset="-128"/>
              <a:cs typeface="Courier New" pitchFamily="49" charset="0"/>
            </a:endParaRPr>
          </a:p>
          <a:p>
            <a:pPr>
              <a:buClr>
                <a:schemeClr val="bg1"/>
              </a:buClr>
              <a:buFont typeface="Wingdings" pitchFamily="2" charset="2"/>
              <a:buNone/>
            </a:pPr>
            <a:endParaRPr lang="en-US" altLang="el-GR" sz="1400" dirty="0">
              <a:ea typeface="Arial Unicode MS" pitchFamily="34" charset="-128"/>
              <a:cs typeface="Courier New" pitchFamily="49" charset="0"/>
            </a:endParaRPr>
          </a:p>
          <a:p>
            <a:pPr>
              <a:buClr>
                <a:schemeClr val="bg1"/>
              </a:buClr>
              <a:buFont typeface="Wingdings" pitchFamily="2" charset="2"/>
              <a:buNone/>
            </a:pPr>
            <a:endParaRPr lang="en-US" altLang="el-GR" sz="1400" dirty="0" smtClean="0">
              <a:ea typeface="Arial Unicode MS" pitchFamily="34" charset="-128"/>
              <a:cs typeface="Courier New" pitchFamily="49" charset="0"/>
            </a:endParaRPr>
          </a:p>
          <a:p>
            <a:pPr>
              <a:buClr>
                <a:schemeClr val="bg1"/>
              </a:buClr>
              <a:buFont typeface="Wingdings" pitchFamily="2" charset="2"/>
              <a:buNone/>
            </a:pPr>
            <a:endParaRPr lang="en-US" altLang="el-GR" sz="1400" dirty="0">
              <a:ea typeface="Arial Unicode MS" pitchFamily="34" charset="-128"/>
              <a:cs typeface="Courier New" pitchFamily="49" charset="0"/>
            </a:endParaRPr>
          </a:p>
          <a:p>
            <a:pPr>
              <a:buClr>
                <a:schemeClr val="bg1"/>
              </a:buClr>
              <a:buFont typeface="Wingdings" pitchFamily="2" charset="2"/>
              <a:buNone/>
            </a:pPr>
            <a:endParaRPr lang="en-US" altLang="el-GR" sz="1400" dirty="0" smtClean="0">
              <a:ea typeface="Arial Unicode MS" pitchFamily="34" charset="-128"/>
              <a:cs typeface="Courier New" pitchFamily="49" charset="0"/>
            </a:endParaRPr>
          </a:p>
          <a:p>
            <a:pPr>
              <a:buClr>
                <a:schemeClr val="bg1"/>
              </a:buClr>
              <a:buFont typeface="Wingdings" pitchFamily="2" charset="2"/>
              <a:buNone/>
            </a:pPr>
            <a:endParaRPr lang="en-US" altLang="el-GR" sz="1400" dirty="0">
              <a:ea typeface="Arial Unicode MS" pitchFamily="34" charset="-128"/>
              <a:cs typeface="Courier New" pitchFamily="49" charset="0"/>
            </a:endParaRPr>
          </a:p>
          <a:p>
            <a:pPr>
              <a:buClr>
                <a:schemeClr val="bg1"/>
              </a:buClr>
              <a:buFont typeface="Wingdings" pitchFamily="2" charset="2"/>
              <a:buNone/>
            </a:pPr>
            <a:endParaRPr lang="en-US" altLang="el-GR" sz="1400" dirty="0" smtClean="0">
              <a:ea typeface="Arial Unicode MS" pitchFamily="34" charset="-128"/>
              <a:cs typeface="Courier New" pitchFamily="49" charset="0"/>
            </a:endParaRPr>
          </a:p>
          <a:p>
            <a:pPr>
              <a:buClr>
                <a:schemeClr val="bg1"/>
              </a:buClr>
              <a:buFont typeface="Wingdings" pitchFamily="2" charset="2"/>
              <a:buNone/>
            </a:pPr>
            <a:endParaRPr lang="en-US" altLang="el-GR" sz="1400" dirty="0">
              <a:ea typeface="Arial Unicode MS" pitchFamily="34" charset="-128"/>
              <a:cs typeface="Courier New" pitchFamily="49" charset="0"/>
            </a:endParaRPr>
          </a:p>
          <a:p>
            <a:pPr>
              <a:buClr>
                <a:schemeClr val="bg1"/>
              </a:buClr>
              <a:buFont typeface="Wingdings" pitchFamily="2" charset="2"/>
              <a:buNone/>
            </a:pPr>
            <a:endParaRPr lang="en-US" altLang="el-GR" sz="1400" dirty="0" smtClean="0">
              <a:ea typeface="Arial Unicode MS" pitchFamily="34" charset="-128"/>
              <a:cs typeface="Courier New" pitchFamily="49" charset="0"/>
            </a:endParaRPr>
          </a:p>
          <a:p>
            <a:pPr>
              <a:buClr>
                <a:schemeClr val="bg1"/>
              </a:buClr>
              <a:buFont typeface="Wingdings" pitchFamily="2" charset="2"/>
              <a:buNone/>
            </a:pPr>
            <a:endParaRPr lang="en-US" altLang="el-GR" sz="1400" dirty="0">
              <a:ea typeface="Arial Unicode MS" pitchFamily="34" charset="-128"/>
              <a:cs typeface="Courier New" pitchFamily="49" charset="0"/>
            </a:endParaRPr>
          </a:p>
        </p:txBody>
      </p:sp>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5908" y="4840782"/>
            <a:ext cx="8568952" cy="532434"/>
          </a:xfrm>
          <a:prstGeom prst="rect">
            <a:avLst/>
          </a:prstGeom>
        </p:spPr>
      </p:pic>
    </p:spTree>
    <p:extLst>
      <p:ext uri="{BB962C8B-B14F-4D97-AF65-F5344CB8AC3E}">
        <p14:creationId xmlns:p14="http://schemas.microsoft.com/office/powerpoint/2010/main" val="2804718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0622"/>
            <a:ext cx="8229600" cy="922114"/>
          </a:xfrm>
        </p:spPr>
        <p:txBody>
          <a:bodyPr>
            <a:normAutofit/>
          </a:bodyPr>
          <a:lstStyle/>
          <a:p>
            <a:r>
              <a:rPr lang="en-US" sz="2800" dirty="0"/>
              <a:t>Own Brands - Retail</a:t>
            </a:r>
            <a:endParaRPr lang="el-GR" sz="2800" dirty="0"/>
          </a:p>
        </p:txBody>
      </p:sp>
      <p:sp>
        <p:nvSpPr>
          <p:cNvPr id="4" name="Slide Number Placeholder 3"/>
          <p:cNvSpPr>
            <a:spLocks noGrp="1"/>
          </p:cNvSpPr>
          <p:nvPr>
            <p:ph type="sldNum" sz="quarter" idx="12"/>
          </p:nvPr>
        </p:nvSpPr>
        <p:spPr>
          <a:xfrm>
            <a:off x="6758880" y="6520259"/>
            <a:ext cx="2133600" cy="365125"/>
          </a:xfrm>
        </p:spPr>
        <p:txBody>
          <a:bodyPr/>
          <a:lstStyle/>
          <a:p>
            <a:fld id="{A080AF1B-F598-4F76-84DA-4773B211A236}" type="slidenum">
              <a:rPr lang="el-GR" smtClean="0"/>
              <a:pPr/>
              <a:t>9</a:t>
            </a:fld>
            <a:endParaRPr lang="el-GR"/>
          </a:p>
        </p:txBody>
      </p:sp>
      <p:sp>
        <p:nvSpPr>
          <p:cNvPr id="7" name="Content Placeholder 6"/>
          <p:cNvSpPr>
            <a:spLocks noGrp="1"/>
          </p:cNvSpPr>
          <p:nvPr>
            <p:ph idx="1"/>
          </p:nvPr>
        </p:nvSpPr>
        <p:spPr>
          <a:xfrm>
            <a:off x="5235954" y="1124744"/>
            <a:ext cx="3656525" cy="5544616"/>
          </a:xfrm>
        </p:spPr>
        <p:txBody>
          <a:bodyPr>
            <a:normAutofit/>
          </a:bodyPr>
          <a:lstStyle/>
          <a:p>
            <a:pPr marL="177800" indent="-177800">
              <a:spcAft>
                <a:spcPts val="1200"/>
              </a:spcAft>
            </a:pPr>
            <a:r>
              <a:rPr lang="en-US" sz="1800" dirty="0"/>
              <a:t>Strong Brand heritage with </a:t>
            </a:r>
            <a:r>
              <a:rPr lang="en-US" sz="1800" dirty="0" smtClean="0"/>
              <a:t>150 </a:t>
            </a:r>
            <a:r>
              <a:rPr lang="en-US" sz="1800" dirty="0"/>
              <a:t>years of presence in Greece</a:t>
            </a:r>
          </a:p>
          <a:p>
            <a:pPr marL="177800" indent="-177800">
              <a:spcAft>
                <a:spcPts val="1200"/>
              </a:spcAft>
            </a:pPr>
            <a:r>
              <a:rPr lang="en-US" sz="1800" dirty="0" smtClean="0"/>
              <a:t>100</a:t>
            </a:r>
            <a:r>
              <a:rPr lang="en-US" sz="1800" dirty="0"/>
              <a:t>% presence in organized trade</a:t>
            </a:r>
          </a:p>
          <a:p>
            <a:pPr marL="177800" indent="-177800">
              <a:spcAft>
                <a:spcPts val="1200"/>
              </a:spcAft>
            </a:pPr>
            <a:r>
              <a:rPr lang="en-US" sz="1800" dirty="0"/>
              <a:t>3.500 point of Sales</a:t>
            </a:r>
          </a:p>
          <a:p>
            <a:pPr marL="177800" indent="-177800">
              <a:spcAft>
                <a:spcPts val="1200"/>
              </a:spcAft>
            </a:pPr>
            <a:r>
              <a:rPr lang="en-US" sz="1800" dirty="0"/>
              <a:t>50.000 placements in Greece</a:t>
            </a:r>
          </a:p>
          <a:p>
            <a:pPr marL="177800" indent="-177800">
              <a:spcAft>
                <a:spcPts val="1200"/>
              </a:spcAft>
            </a:pPr>
            <a:r>
              <a:rPr lang="en-US" sz="1800" dirty="0"/>
              <a:t>Strong BTL activity</a:t>
            </a:r>
          </a:p>
          <a:p>
            <a:pPr marL="177800" indent="-177800">
              <a:spcAft>
                <a:spcPts val="1200"/>
              </a:spcAft>
            </a:pPr>
            <a:r>
              <a:rPr lang="en-US" sz="1800" dirty="0"/>
              <a:t>Innovative product launches every year and strong 3 year NPD pipeline</a:t>
            </a:r>
          </a:p>
          <a:p>
            <a:pPr marL="177800" indent="-177800">
              <a:spcAft>
                <a:spcPts val="1200"/>
              </a:spcAft>
            </a:pPr>
            <a:r>
              <a:rPr lang="en-US" sz="1800" dirty="0"/>
              <a:t>360</a:t>
            </a:r>
            <a:r>
              <a:rPr lang="el-GR" sz="1800" baseline="30000" dirty="0"/>
              <a:t>ο</a:t>
            </a:r>
            <a:r>
              <a:rPr lang="el-GR" sz="1800" dirty="0"/>
              <a:t> </a:t>
            </a:r>
            <a:r>
              <a:rPr lang="en-US" sz="1800" dirty="0"/>
              <a:t>Marketing Support</a:t>
            </a:r>
          </a:p>
          <a:p>
            <a:pPr marL="177800" indent="-177800">
              <a:spcAft>
                <a:spcPts val="1200"/>
              </a:spcAft>
            </a:pPr>
            <a:endParaRPr lang="en-US" sz="1800" dirty="0"/>
          </a:p>
          <a:p>
            <a:pPr marL="177800" indent="-177800">
              <a:spcAft>
                <a:spcPts val="1200"/>
              </a:spcAft>
            </a:pPr>
            <a:endParaRPr lang="en-US" sz="1800" dirty="0"/>
          </a:p>
          <a:p>
            <a:pPr marL="177800" indent="-177800">
              <a:spcAft>
                <a:spcPts val="1200"/>
              </a:spcAft>
            </a:pPr>
            <a:endParaRPr lang="en-US" sz="1800" dirty="0"/>
          </a:p>
          <a:p>
            <a:pPr marL="177800" indent="-177800">
              <a:spcAft>
                <a:spcPts val="1200"/>
              </a:spcAft>
            </a:pPr>
            <a:endParaRPr lang="en-US" sz="1800" dirty="0"/>
          </a:p>
          <a:p>
            <a:pPr marL="93663" indent="-93663">
              <a:spcAft>
                <a:spcPts val="1200"/>
              </a:spcAft>
            </a:pPr>
            <a:endParaRPr lang="el-GR" sz="1800" dirty="0"/>
          </a:p>
        </p:txBody>
      </p:sp>
      <p:cxnSp>
        <p:nvCxnSpPr>
          <p:cNvPr id="22" name="Straight Connector 21"/>
          <p:cNvCxnSpPr/>
          <p:nvPr/>
        </p:nvCxnSpPr>
        <p:spPr>
          <a:xfrm>
            <a:off x="251520" y="2729442"/>
            <a:ext cx="4968552"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51520" y="3933056"/>
            <a:ext cx="4968552"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26"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3012621"/>
            <a:ext cx="1451611" cy="70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1" name="Straight Connector 30"/>
          <p:cNvCxnSpPr/>
          <p:nvPr/>
        </p:nvCxnSpPr>
        <p:spPr>
          <a:xfrm>
            <a:off x="1979712" y="980728"/>
            <a:ext cx="0" cy="5544616"/>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51520" y="980728"/>
            <a:ext cx="864096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5220072" y="980728"/>
            <a:ext cx="0" cy="532859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32"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66191" y="2780928"/>
            <a:ext cx="1430535" cy="1129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88528" y="3055309"/>
            <a:ext cx="583272" cy="787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27984" y="2946799"/>
            <a:ext cx="613642" cy="964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5536" y="4967354"/>
            <a:ext cx="1512168" cy="549878"/>
          </a:xfrm>
          <a:prstGeom prst="rect">
            <a:avLst/>
          </a:prstGeom>
        </p:spPr>
      </p:pic>
      <p:pic>
        <p:nvPicPr>
          <p:cNvPr id="37" name="Picture 3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95736" y="5013176"/>
            <a:ext cx="2737627" cy="1224136"/>
          </a:xfrm>
          <a:prstGeom prst="rect">
            <a:avLst/>
          </a:prstGeom>
        </p:spPr>
      </p:pic>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51720" y="4077072"/>
            <a:ext cx="1534405" cy="760383"/>
          </a:xfrm>
          <a:prstGeom prst="rect">
            <a:avLst/>
          </a:prstGeom>
        </p:spPr>
      </p:pic>
      <p:pic>
        <p:nvPicPr>
          <p:cNvPr id="6" name="Picture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689178" y="3952953"/>
            <a:ext cx="1386878" cy="988215"/>
          </a:xfrm>
          <a:prstGeom prst="rect">
            <a:avLst/>
          </a:prstGeom>
        </p:spPr>
      </p:pic>
      <p:pic>
        <p:nvPicPr>
          <p:cNvPr id="21" name="Picture 20"/>
          <p:cNvPicPr>
            <a:picLocks noChangeAspect="1"/>
          </p:cNvPicPr>
          <p:nvPr/>
        </p:nvPicPr>
        <p:blipFill rotWithShape="1">
          <a:blip r:embed="rId10" cstate="print">
            <a:extLst>
              <a:ext uri="{28A0092B-C50C-407E-A947-70E740481C1C}">
                <a14:useLocalDpi xmlns:a14="http://schemas.microsoft.com/office/drawing/2010/main" val="0"/>
              </a:ext>
            </a:extLst>
          </a:blip>
          <a:srcRect l="4710" t="27816" r="4855" b="27113"/>
          <a:stretch/>
        </p:blipFill>
        <p:spPr>
          <a:xfrm>
            <a:off x="2051720" y="2303444"/>
            <a:ext cx="3168352" cy="383705"/>
          </a:xfrm>
          <a:prstGeom prst="rect">
            <a:avLst/>
          </a:prstGeom>
        </p:spPr>
      </p:pic>
      <p:pic>
        <p:nvPicPr>
          <p:cNvPr id="24" name="Picture 23" descr="Z:\2019\MARKETING\ΝΕΑ ΠΡΟΙΟΝΤΑ\AROMATICS\AROMATICS PRESENTATION\AROMATICS PRESENTATION 06112019\3D PACKSHOTS BODY WASH\Aromatics Body wash\Shampoo Label - All Labels 6XPack Front Side(464c).jpg"/>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t="15015" b="12423"/>
          <a:stretch/>
        </p:blipFill>
        <p:spPr bwMode="auto">
          <a:xfrm>
            <a:off x="2185949" y="1052736"/>
            <a:ext cx="2890107" cy="1213816"/>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23528" y="1268760"/>
            <a:ext cx="1616340" cy="1154528"/>
          </a:xfrm>
          <a:prstGeom prst="rect">
            <a:avLst/>
          </a:prstGeom>
        </p:spPr>
      </p:pic>
    </p:spTree>
    <p:extLst>
      <p:ext uri="{BB962C8B-B14F-4D97-AF65-F5344CB8AC3E}">
        <p14:creationId xmlns:p14="http://schemas.microsoft.com/office/powerpoint/2010/main" val="24587259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3896</TotalTime>
  <Words>757</Words>
  <Application>Microsoft Office PowerPoint</Application>
  <PresentationFormat>On-screen Show (4:3)</PresentationFormat>
  <Paragraphs>155</Paragraphs>
  <Slides>16</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 Unicode MS</vt:lpstr>
      <vt:lpstr>MS PGothic</vt:lpstr>
      <vt:lpstr>Arial</vt:lpstr>
      <vt:lpstr>Brush Script MT</vt:lpstr>
      <vt:lpstr>Calibri</vt:lpstr>
      <vt:lpstr>Courier New</vt:lpstr>
      <vt:lpstr>Wingdings</vt:lpstr>
      <vt:lpstr>Office Theme</vt:lpstr>
      <vt:lpstr>PowerPoint Presentation</vt:lpstr>
      <vt:lpstr>PowerPoint Presentation</vt:lpstr>
      <vt:lpstr>PowerPoint Presentation</vt:lpstr>
      <vt:lpstr>History</vt:lpstr>
      <vt:lpstr>Capital Expenditure | Production Facilities </vt:lpstr>
      <vt:lpstr>Strive for Quality &amp; Innovation R&amp;D and Quality Assurance</vt:lpstr>
      <vt:lpstr>PowerPoint Presentation</vt:lpstr>
      <vt:lpstr>Global Presence Exports in more than 25 countries</vt:lpstr>
      <vt:lpstr>Own Brands - Retail</vt:lpstr>
      <vt:lpstr>Own Brands - Retail</vt:lpstr>
      <vt:lpstr>PowerPoint Presentation</vt:lpstr>
      <vt:lpstr>Own Brands – Selective Market &amp; Pharmacies </vt:lpstr>
      <vt:lpstr>Key figures 2012 –2019 in ‘000 Euro</vt:lpstr>
      <vt:lpstr>Key figures First Half 2017 – 2020 in ‘000 Euro</vt:lpstr>
      <vt:lpstr>Corporate Social Responsibility</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Katsogiannis Panagiotis</dc:creator>
  <cp:lastModifiedBy>Iskalatian Mary</cp:lastModifiedBy>
  <cp:revision>391</cp:revision>
  <cp:lastPrinted>2019-03-18T08:43:22Z</cp:lastPrinted>
  <dcterms:created xsi:type="dcterms:W3CDTF">2018-03-16T15:22:35Z</dcterms:created>
  <dcterms:modified xsi:type="dcterms:W3CDTF">2020-07-28T22:13:27Z</dcterms:modified>
</cp:coreProperties>
</file>